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44"/>
  </p:notes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326" r:id="rId18"/>
    <p:sldId id="270" r:id="rId19"/>
    <p:sldId id="273" r:id="rId20"/>
    <p:sldId id="283" r:id="rId21"/>
    <p:sldId id="284" r:id="rId22"/>
    <p:sldId id="287" r:id="rId23"/>
    <p:sldId id="285" r:id="rId24"/>
    <p:sldId id="325" r:id="rId25"/>
    <p:sldId id="314" r:id="rId26"/>
    <p:sldId id="274" r:id="rId27"/>
    <p:sldId id="275" r:id="rId28"/>
    <p:sldId id="276" r:id="rId29"/>
    <p:sldId id="303" r:id="rId30"/>
    <p:sldId id="304" r:id="rId31"/>
    <p:sldId id="327" r:id="rId32"/>
    <p:sldId id="328" r:id="rId33"/>
    <p:sldId id="329" r:id="rId34"/>
    <p:sldId id="280" r:id="rId35"/>
    <p:sldId id="330" r:id="rId36"/>
    <p:sldId id="331" r:id="rId37"/>
    <p:sldId id="281" r:id="rId38"/>
    <p:sldId id="302" r:id="rId39"/>
    <p:sldId id="298" r:id="rId40"/>
    <p:sldId id="317" r:id="rId41"/>
    <p:sldId id="282" r:id="rId42"/>
    <p:sldId id="294" r:id="rId4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9" autoAdjust="0"/>
    <p:restoredTop sz="94665" autoAdjust="0"/>
  </p:normalViewPr>
  <p:slideViewPr>
    <p:cSldViewPr>
      <p:cViewPr>
        <p:scale>
          <a:sx n="80" d="100"/>
          <a:sy n="80" d="100"/>
        </p:scale>
        <p:origin x="-129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6;&#1093;&#1086;&#1074;&#1086;&#1077;\Documents\&#1044;&#1054;&#1050;&#1059;&#1052;&#1045;&#1053;&#1058;&#1067;%20&#1057;.&#1058;.&#1042;\&#1041;&#1070;&#1044;&#1046;&#1045;&#1058;%202014-2016\&#1087;&#1086;&#1085;&#1103;&#1090;&#1085;&#1099;&#1081;%20&#1073;&#1102;&#1076;&#1078;&#1077;&#1090;\&#1050;&#1085;&#1080;&#1075;&#1072;1%202015-201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55597993919258"/>
          <c:y val="0.19354906456185791"/>
          <c:w val="0.77333501157771611"/>
          <c:h val="0.51254659689529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Лист1!$C$7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Лист1!$B$8:$B$12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Лист1!$C$8:$C$12</c:f>
              <c:numCache>
                <c:formatCode>#,##0.0</c:formatCode>
                <c:ptCount val="5"/>
                <c:pt idx="0">
                  <c:v>13451.5</c:v>
                </c:pt>
                <c:pt idx="1">
                  <c:v>13037</c:v>
                </c:pt>
                <c:pt idx="2">
                  <c:v>14032.4</c:v>
                </c:pt>
                <c:pt idx="3">
                  <c:v>13128</c:v>
                </c:pt>
                <c:pt idx="4">
                  <c:v>13297.5</c:v>
                </c:pt>
              </c:numCache>
            </c:numRef>
          </c:val>
        </c:ser>
        <c:ser>
          <c:idx val="1"/>
          <c:order val="1"/>
          <c:tx>
            <c:strRef>
              <c:f>Лист1!$D$7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Лист1!$B$8:$B$12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Лист1!$D$8:$D$12</c:f>
              <c:numCache>
                <c:formatCode>#,##0.0</c:formatCode>
                <c:ptCount val="5"/>
                <c:pt idx="0">
                  <c:v>14608.6</c:v>
                </c:pt>
                <c:pt idx="1">
                  <c:v>13037</c:v>
                </c:pt>
                <c:pt idx="2">
                  <c:v>14032.4</c:v>
                </c:pt>
                <c:pt idx="3">
                  <c:v>13128</c:v>
                </c:pt>
                <c:pt idx="4">
                  <c:v>13297.5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396288"/>
        <c:axId val="26231936"/>
      </c:barChart>
      <c:catAx>
        <c:axId val="8639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231936"/>
        <c:crosses val="autoZero"/>
        <c:auto val="1"/>
        <c:lblAlgn val="ctr"/>
        <c:lblOffset val="100"/>
        <c:tickMarkSkip val="1"/>
        <c:noMultiLvlLbl val="0"/>
      </c:catAx>
      <c:valAx>
        <c:axId val="262319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63962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dTable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9"/>
      <c:rotY val="20"/>
      <c:depthPercent val="10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FF" mc:Ignorable="a14" a14:legacySpreadsheetColorIndex="9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FFFFFF"/>
          </a:solidFill>
          <a:prstDash val="solid"/>
        </a:ln>
      </c:spPr>
    </c:sideWall>
    <c:backWall>
      <c:thickness val="0"/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7037270341207335E-2"/>
          <c:y val="3.106332138590203E-2"/>
          <c:w val="0.86000186632349462"/>
          <c:h val="0.80645443567440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5656319961836E-2"/>
                  <c:y val="-6.0961601727371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18872425523867E-2"/>
                  <c:y val="-4.5794911824663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769890284102573E-2"/>
                  <c:y val="-3.8014129852766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09982110327188E-2"/>
                  <c:y val="-1.3852359584832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539006228312771E-2"/>
                  <c:y val="-2.6700395109151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Лист1!$B$106:$B$110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Лист1!$C$106:$C$110</c:f>
              <c:numCache>
                <c:formatCode>General</c:formatCode>
                <c:ptCount val="5"/>
                <c:pt idx="0">
                  <c:v>5398.1</c:v>
                </c:pt>
                <c:pt idx="1">
                  <c:v>5740.6</c:v>
                </c:pt>
                <c:pt idx="2">
                  <c:v>6112.5</c:v>
                </c:pt>
                <c:pt idx="3">
                  <c:v>5772.1</c:v>
                </c:pt>
                <c:pt idx="4">
                  <c:v>5671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206976"/>
        <c:axId val="30081792"/>
        <c:axId val="0"/>
      </c:bar3DChart>
      <c:catAx>
        <c:axId val="3020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0081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0817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02069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0208981409473022E-2"/>
                  <c:y val="-4.3300406678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859006406695559E-3"/>
                  <c:y val="-3.4021748104146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97441025071289E-2"/>
                  <c:y val="-1.5464430956429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859006406695559E-3"/>
                  <c:y val="-2.7835975721574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208981409473022E-2"/>
                  <c:y val="-2.1650203339002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Лист1!$B$247:$B$251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Лист1!$C$247:$C$251</c:f>
              <c:numCache>
                <c:formatCode>General</c:formatCode>
                <c:ptCount val="5"/>
                <c:pt idx="0">
                  <c:v>186.2</c:v>
                </c:pt>
                <c:pt idx="1">
                  <c:v>181.8</c:v>
                </c:pt>
                <c:pt idx="2">
                  <c:v>197.7</c:v>
                </c:pt>
                <c:pt idx="3">
                  <c:v>199.9</c:v>
                </c:pt>
                <c:pt idx="4">
                  <c:v>207.2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103424"/>
        <c:axId val="30104960"/>
        <c:axId val="0"/>
      </c:bar3DChart>
      <c:catAx>
        <c:axId val="3010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104960"/>
        <c:crosses val="autoZero"/>
        <c:auto val="1"/>
        <c:lblAlgn val="ctr"/>
        <c:lblOffset val="100"/>
        <c:noMultiLvlLbl val="0"/>
      </c:catAx>
      <c:valAx>
        <c:axId val="30104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1034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7276808876906E-2"/>
                  <c:y val="-4.7658933160410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729605072517712E-3"/>
                  <c:y val="-3.4949884317634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364161141316485E-2"/>
                  <c:y val="-3.4949884317634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45921014503542E-2"/>
                  <c:y val="-3.4949884317634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0912006340647146E-3"/>
                  <c:y val="-3.4949884317634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Лист1!$B$216:$B$220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Лист1!$C$216:$C$220</c:f>
              <c:numCache>
                <c:formatCode>General</c:formatCode>
                <c:ptCount val="5"/>
                <c:pt idx="0">
                  <c:v>926.9</c:v>
                </c:pt>
                <c:pt idx="1">
                  <c:v>740</c:v>
                </c:pt>
                <c:pt idx="2">
                  <c:v>740</c:v>
                </c:pt>
                <c:pt idx="3">
                  <c:v>740</c:v>
                </c:pt>
                <c:pt idx="4">
                  <c:v>740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818816"/>
        <c:axId val="130820352"/>
        <c:axId val="0"/>
      </c:bar3DChart>
      <c:catAx>
        <c:axId val="13081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0820352"/>
        <c:crosses val="autoZero"/>
        <c:auto val="1"/>
        <c:lblAlgn val="ctr"/>
        <c:lblOffset val="100"/>
        <c:noMultiLvlLbl val="0"/>
      </c:catAx>
      <c:valAx>
        <c:axId val="130820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818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6"/>
      <c:rotY val="20"/>
      <c:depthPercent val="100"/>
      <c:rAngAx val="1"/>
    </c:view3D>
    <c:floor>
      <c:thickness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409941475762131"/>
          <c:y val="2.0684168655529037E-2"/>
          <c:w val="0.89482342047086816"/>
          <c:h val="0.8663484486873508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203046921740233E-2"/>
                  <c:y val="-3.3726345066055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268848905919383E-2"/>
                  <c:y val="-5.304393036789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57413820466391E-2"/>
                  <c:y val="-2.7695237379337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497722919391253E-2"/>
                  <c:y val="-4.9637745162522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18488668383038E-2"/>
                  <c:y val="-8.242497134158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Лист1!$B$163:$B$167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Лист1!$C$163:$C$167</c:f>
              <c:numCache>
                <c:formatCode>General</c:formatCode>
                <c:ptCount val="5"/>
                <c:pt idx="0">
                  <c:v>1926.6</c:v>
                </c:pt>
                <c:pt idx="1">
                  <c:v>2475</c:v>
                </c:pt>
                <c:pt idx="2">
                  <c:v>1982.4</c:v>
                </c:pt>
                <c:pt idx="3">
                  <c:v>2029.2</c:v>
                </c:pt>
                <c:pt idx="4">
                  <c:v>2043.7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485632"/>
        <c:axId val="130487424"/>
        <c:axId val="0"/>
      </c:bar3DChart>
      <c:catAx>
        <c:axId val="13048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0487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04874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04856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6"/>
      <c:rotY val="20"/>
      <c:depthPercent val="100"/>
      <c:rAngAx val="1"/>
    </c:view3D>
    <c:floor>
      <c:thickness val="0"/>
      <c:spPr>
        <a:solidFill>
          <a:srgbClr val="FFFFFF"/>
        </a:solidFill>
        <a:ln w="3175">
          <a:solidFill>
            <a:srgbClr val="FFFFFF"/>
          </a:solidFill>
          <a:prstDash val="solid"/>
        </a:ln>
      </c:spPr>
    </c:floor>
    <c:sideWall>
      <c:thickness val="0"/>
      <c:spPr>
        <a:noFill/>
        <a:ln w="12700">
          <a:solidFill>
            <a:srgbClr val="FFFFFF"/>
          </a:solidFill>
          <a:prstDash val="solid"/>
        </a:ln>
      </c:spPr>
    </c:sideWall>
    <c:backWall>
      <c:thickness val="0"/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42627559904527"/>
          <c:y val="3.3412887828162291E-2"/>
          <c:w val="0.88349654173073067"/>
          <c:h val="0.8663484486873508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099039421703984E-2"/>
                  <c:y val="-2.5317873451976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293700948911499E-2"/>
                  <c:y val="-3.1997444233551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161313854303921E-2"/>
                  <c:y val="-5.9841767989025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119724312900656E-2"/>
                  <c:y val="-4.2174907134221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077964889819985E-2"/>
                  <c:y val="-4.811706412593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Лист1!$B$199:$B$203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Лист1!$C$199:$C$203</c:f>
              <c:numCache>
                <c:formatCode>General</c:formatCode>
                <c:ptCount val="5"/>
                <c:pt idx="0">
                  <c:v>2233.1</c:v>
                </c:pt>
                <c:pt idx="1">
                  <c:v>637.5</c:v>
                </c:pt>
                <c:pt idx="2">
                  <c:v>896.6</c:v>
                </c:pt>
                <c:pt idx="3">
                  <c:v>312.39999999999998</c:v>
                </c:pt>
                <c:pt idx="4">
                  <c:v>224.5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509440"/>
        <c:axId val="130535808"/>
        <c:axId val="0"/>
      </c:bar3DChart>
      <c:catAx>
        <c:axId val="13050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0535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05358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0509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363333834295897E-2"/>
                  <c:y val="-2.165938677378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3333834295897E-2"/>
                  <c:y val="-3.403617921595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225003757219228E-2"/>
                  <c:y val="-3.0419378353672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63333834295897E-2"/>
                  <c:y val="-2.7847782994871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083345857397426E-3"/>
                  <c:y val="-2.7847782994871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Лист1!$B$172:$B$176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Лист1!$C$172:$C$176</c:f>
              <c:numCache>
                <c:formatCode>General</c:formatCode>
                <c:ptCount val="5"/>
                <c:pt idx="0">
                  <c:v>2680</c:v>
                </c:pt>
                <c:pt idx="1">
                  <c:v>2927.3</c:v>
                </c:pt>
                <c:pt idx="2">
                  <c:v>3492.1</c:v>
                </c:pt>
                <c:pt idx="3">
                  <c:v>3492.1</c:v>
                </c:pt>
                <c:pt idx="4">
                  <c:v>3492.1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0564480"/>
        <c:axId val="130567168"/>
        <c:axId val="0"/>
      </c:bar3DChart>
      <c:catAx>
        <c:axId val="13056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30567168"/>
        <c:crosses val="autoZero"/>
        <c:auto val="1"/>
        <c:lblAlgn val="ctr"/>
        <c:lblOffset val="100"/>
        <c:noMultiLvlLbl val="0"/>
      </c:catAx>
      <c:valAx>
        <c:axId val="130567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564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266185476815402E-2"/>
          <c:y val="7.4548702245552642E-2"/>
          <c:w val="0.86928937007874019"/>
          <c:h val="0.7761151210265383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0477383701040918E-2"/>
                  <c:y val="-2.3742020117422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54767402081836E-2"/>
                  <c:y val="-2.713373727705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7311530842007646E-3"/>
                  <c:y val="-3.3917171596318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223614317881071E-2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9849224673606122E-3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Лист1!$B$180:$B$184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Лист1!$C$180:$C$184</c:f>
              <c:numCache>
                <c:formatCode>General</c:formatCode>
                <c:ptCount val="5"/>
                <c:pt idx="0">
                  <c:v>1146.8</c:v>
                </c:pt>
                <c:pt idx="1">
                  <c:v>296.60000000000002</c:v>
                </c:pt>
                <c:pt idx="2">
                  <c:v>483</c:v>
                </c:pt>
                <c:pt idx="3">
                  <c:v>126</c:v>
                </c:pt>
                <c:pt idx="4">
                  <c:v>126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0617344"/>
        <c:axId val="130620032"/>
        <c:axId val="0"/>
      </c:bar3DChart>
      <c:catAx>
        <c:axId val="130617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0620032"/>
        <c:crosses val="autoZero"/>
        <c:auto val="1"/>
        <c:lblAlgn val="ctr"/>
        <c:lblOffset val="100"/>
        <c:noMultiLvlLbl val="0"/>
      </c:catAx>
      <c:valAx>
        <c:axId val="13062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617344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8.3333333333333332E-3"/>
                  <c:y val="-0.4027777777777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77913452938451E-2"/>
                  <c:y val="-0.205924198077608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2829E-3"/>
                  <c:y val="-0.20833333333333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8513060838358E-2"/>
                  <c:y val="-0.208196694620137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894438216184E-3"/>
                  <c:y val="-0.22194875856705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Лист1!$B$237:$B$241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Лист1!$C$237:$C$241</c:f>
              <c:numCache>
                <c:formatCode>General</c:formatCode>
                <c:ptCount val="5"/>
                <c:pt idx="0">
                  <c:v>111</c:v>
                </c:pt>
                <c:pt idx="1">
                  <c:v>38.200000000000003</c:v>
                </c:pt>
                <c:pt idx="2">
                  <c:v>38.200000000000003</c:v>
                </c:pt>
                <c:pt idx="3">
                  <c:v>38.200000000000003</c:v>
                </c:pt>
                <c:pt idx="4">
                  <c:v>38.200000000000003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680704"/>
        <c:axId val="130682240"/>
        <c:axId val="0"/>
      </c:bar3DChart>
      <c:catAx>
        <c:axId val="13068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682240"/>
        <c:crosses val="autoZero"/>
        <c:auto val="1"/>
        <c:lblAlgn val="ctr"/>
        <c:lblOffset val="100"/>
        <c:noMultiLvlLbl val="0"/>
      </c:catAx>
      <c:valAx>
        <c:axId val="130682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680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1"/>
      <c:rotY val="20"/>
      <c:depthPercent val="10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FF" mc:Ignorable="a14" a14:legacySpreadsheetColorIndex="9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FFFFFF"/>
          </a:solidFill>
          <a:prstDash val="solid"/>
        </a:ln>
      </c:spPr>
    </c:sideWall>
    <c:backWall>
      <c:thickness val="0"/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56483436415873"/>
          <c:y val="9.8387002699931322E-2"/>
          <c:w val="0.86593126627444972"/>
          <c:h val="0.80645443567440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4034237470206679E-2"/>
                  <c:y val="-4.599200717739957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811890849679514E-2"/>
                  <c:y val="-4.429198642498841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783343885513236E-2"/>
                  <c:y val="-4.411590536062028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881523730369076E-2"/>
                  <c:y val="-4.958882975266899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286944610247619E-2"/>
                  <c:y val="-4.431425858342783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Лист1!$B$8:$B$12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Лист1!$C$8:$C$12</c:f>
              <c:numCache>
                <c:formatCode>#,##0.0</c:formatCode>
                <c:ptCount val="5"/>
                <c:pt idx="0">
                  <c:v>13451.5</c:v>
                </c:pt>
                <c:pt idx="1">
                  <c:v>13037</c:v>
                </c:pt>
                <c:pt idx="2">
                  <c:v>14032.4</c:v>
                </c:pt>
                <c:pt idx="3">
                  <c:v>13128</c:v>
                </c:pt>
                <c:pt idx="4">
                  <c:v>13297.5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265856"/>
        <c:axId val="26284032"/>
        <c:axId val="0"/>
      </c:bar3DChart>
      <c:catAx>
        <c:axId val="262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284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2840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265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Лист1!$B$34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Лист1!$C$33:$G$33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Лист1!$C$34:$G$34</c:f>
              <c:numCache>
                <c:formatCode>General</c:formatCode>
                <c:ptCount val="5"/>
                <c:pt idx="0">
                  <c:v>5932.9</c:v>
                </c:pt>
                <c:pt idx="1">
                  <c:v>5505.6</c:v>
                </c:pt>
                <c:pt idx="2">
                  <c:v>5662</c:v>
                </c:pt>
                <c:pt idx="3">
                  <c:v>5622.8</c:v>
                </c:pt>
                <c:pt idx="4">
                  <c:v>5686.2</c:v>
                </c:pt>
              </c:numCache>
            </c:numRef>
          </c:val>
        </c:ser>
        <c:ser>
          <c:idx val="1"/>
          <c:order val="1"/>
          <c:tx>
            <c:strRef>
              <c:f>Лист1!$B$35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8864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12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Лист1!$C$33:$G$33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Лист1!$C$35:$G$35</c:f>
              <c:numCache>
                <c:formatCode>General</c:formatCode>
                <c:ptCount val="5"/>
                <c:pt idx="0">
                  <c:v>5490.3</c:v>
                </c:pt>
                <c:pt idx="1">
                  <c:v>6766.9</c:v>
                </c:pt>
                <c:pt idx="2">
                  <c:v>7980.3</c:v>
                </c:pt>
                <c:pt idx="3">
                  <c:v>7112.9</c:v>
                </c:pt>
                <c:pt idx="4">
                  <c:v>7211.7</c:v>
                </c:pt>
              </c:numCache>
            </c:numRef>
          </c:val>
        </c:ser>
        <c:ser>
          <c:idx val="2"/>
          <c:order val="2"/>
          <c:tx>
            <c:strRef>
              <c:f>Лист1!$B$36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2777777777777778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22222222222222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0000000000000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8889107611548554E-2"/>
                  <c:y val="-4.6299941673957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Лист1!$C$33:$G$33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Лист1!$C$36:$G$36</c:f>
              <c:numCache>
                <c:formatCode>General</c:formatCode>
                <c:ptCount val="5"/>
                <c:pt idx="0">
                  <c:v>0</c:v>
                </c:pt>
                <c:pt idx="1">
                  <c:v>532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Лист1!$B$37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444444444444445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444444444444445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728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888888888888889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Лист1!$C$33:$G$33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Лист1!$C$37:$G$37</c:f>
              <c:numCache>
                <c:formatCode>General</c:formatCode>
                <c:ptCount val="5"/>
                <c:pt idx="0">
                  <c:v>216.6</c:v>
                </c:pt>
                <c:pt idx="1">
                  <c:v>232.5</c:v>
                </c:pt>
                <c:pt idx="2">
                  <c:v>390.1</c:v>
                </c:pt>
                <c:pt idx="3">
                  <c:v>392.3</c:v>
                </c:pt>
                <c:pt idx="4">
                  <c:v>399.6</c:v>
                </c:pt>
              </c:numCache>
            </c:numRef>
          </c:val>
        </c:ser>
        <c:ser>
          <c:idx val="4"/>
          <c:order val="4"/>
          <c:tx>
            <c:strRef>
              <c:f>Лист1!$B$38</c:f>
              <c:strCache>
                <c:ptCount val="1"/>
                <c:pt idx="0">
                  <c:v>иные МБТ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32E-3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32E-3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555555555554534E-3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Лист1!$C$33:$G$33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Лист1!$C$38:$G$38</c:f>
              <c:numCache>
                <c:formatCode>General</c:formatCode>
                <c:ptCount val="5"/>
                <c:pt idx="0">
                  <c:v>1811.7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343296"/>
        <c:axId val="26344832"/>
        <c:axId val="0"/>
      </c:bar3DChart>
      <c:catAx>
        <c:axId val="2634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6344832"/>
        <c:crosses val="autoZero"/>
        <c:auto val="1"/>
        <c:lblAlgn val="ctr"/>
        <c:lblOffset val="100"/>
        <c:noMultiLvlLbl val="0"/>
      </c:catAx>
      <c:valAx>
        <c:axId val="26344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3432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FFFFFF"/>
          </a:solidFill>
          <a:prstDash val="solid"/>
        </a:ln>
      </c:spPr>
    </c:sideWall>
    <c:backWall>
      <c:thickness val="0"/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000023330417029"/>
          <c:y val="0.19713299278450405"/>
          <c:w val="0.86000186632349462"/>
          <c:h val="0.6559162743485185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Лист1!$B$43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Лист1!$C$42:$G$42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Лист1!$C$43:$G$43</c:f>
              <c:numCache>
                <c:formatCode>General</c:formatCode>
                <c:ptCount val="5"/>
                <c:pt idx="0">
                  <c:v>5233.8999999999996</c:v>
                </c:pt>
                <c:pt idx="1">
                  <c:v>5070.1000000000004</c:v>
                </c:pt>
                <c:pt idx="2">
                  <c:v>5129.8</c:v>
                </c:pt>
                <c:pt idx="3">
                  <c:v>5203.3999999999996</c:v>
                </c:pt>
                <c:pt idx="4">
                  <c:v>5246.7</c:v>
                </c:pt>
              </c:numCache>
            </c:numRef>
          </c:val>
        </c:ser>
        <c:ser>
          <c:idx val="1"/>
          <c:order val="1"/>
          <c:tx>
            <c:strRef>
              <c:f>Лист1!$B$44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Лист1!$C$42:$G$42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Лист1!$C$44:$G$44</c:f>
              <c:numCache>
                <c:formatCode>General</c:formatCode>
                <c:ptCount val="5"/>
                <c:pt idx="0">
                  <c:v>699</c:v>
                </c:pt>
                <c:pt idx="1">
                  <c:v>435.5</c:v>
                </c:pt>
                <c:pt idx="2">
                  <c:v>532.20000000000005</c:v>
                </c:pt>
                <c:pt idx="3">
                  <c:v>419.4</c:v>
                </c:pt>
                <c:pt idx="4">
                  <c:v>439.5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66176"/>
        <c:axId val="26467712"/>
        <c:axId val="0"/>
      </c:bar3DChart>
      <c:catAx>
        <c:axId val="2646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46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467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64661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9333379994167393"/>
          <c:y val="2.8673835125448029E-2"/>
          <c:w val="0.61555695538057753"/>
          <c:h val="7.8853422892030983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327984924751953"/>
          <c:y val="0.26442016646676447"/>
          <c:w val="0.75119964797718486"/>
          <c:h val="0.7283583417424324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  <c:explosion val="1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8.0800834559926829E-3"/>
                  <c:y val="-8.803363290451449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7241855657335028E-3"/>
                  <c:y val="-0.2322302281345800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983994741129229E-2"/>
                  <c:y val="2.778349617803662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7211131276467029E-2"/>
                  <c:y val="0.1243071232211329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7.4072147515135925E-2"/>
                  <c:y val="-3.4808661022140636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4536652519161058"/>
                  <c:y val="-6.231757609787656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3496386908079318E-2"/>
                  <c:y val="-5.37857499683751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46681947878112334"/>
                  <c:y val="4.089980076966340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5296626034268401"/>
                  <c:y val="9.3240106930984998E-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Лист1!$B$57:$B$65</c:f>
              <c:strCache>
                <c:ptCount val="9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Транспортный налог</c:v>
                </c:pt>
                <c:pt idx="4">
                  <c:v>Акцизы</c:v>
                </c:pt>
                <c:pt idx="5">
                  <c:v>госпошлина</c:v>
                </c:pt>
                <c:pt idx="6">
                  <c:v>аренда мун.имущества</c:v>
                </c:pt>
                <c:pt idx="7">
                  <c:v>доходы от использования мун.имущества (плата за наем)</c:v>
                </c:pt>
                <c:pt idx="8">
                  <c:v>доходы, связанные с экслуатацией мун.имущества</c:v>
                </c:pt>
              </c:strCache>
            </c:strRef>
          </c:cat>
          <c:val>
            <c:numRef>
              <c:f>Лист1!$D$57:$D$65</c:f>
              <c:numCache>
                <c:formatCode>General</c:formatCode>
                <c:ptCount val="9"/>
                <c:pt idx="0">
                  <c:v>943.5</c:v>
                </c:pt>
                <c:pt idx="1">
                  <c:v>975</c:v>
                </c:pt>
                <c:pt idx="2">
                  <c:v>1215.4000000000001</c:v>
                </c:pt>
                <c:pt idx="3">
                  <c:v>1151.8</c:v>
                </c:pt>
                <c:pt idx="4">
                  <c:v>830.6</c:v>
                </c:pt>
                <c:pt idx="5">
                  <c:v>13.5</c:v>
                </c:pt>
                <c:pt idx="6">
                  <c:v>400.2</c:v>
                </c:pt>
                <c:pt idx="7">
                  <c:v>29.6</c:v>
                </c:pt>
                <c:pt idx="8">
                  <c:v>102.4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0.11956980987132707"/>
                  <c:y val="-4.076335845399739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3163148227484698E-4"/>
                  <c:y val="-0.1052428599602272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3955769600094547"/>
                  <c:y val="3.589700654506794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8054344989240331E-4"/>
                  <c:y val="0.112644303835822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1290521142643286E-2"/>
                  <c:y val="7.075638944985267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2723207910455847"/>
                  <c:y val="-3.61633372971427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0970439201666398E-2"/>
                  <c:y val="7.594938727516190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7792261895968445"/>
                  <c:y val="8.4388208083513232E-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Лист1!$B$57:$B$65</c:f>
              <c:strCache>
                <c:ptCount val="9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Транспортный налог</c:v>
                </c:pt>
                <c:pt idx="4">
                  <c:v>Акцизы</c:v>
                </c:pt>
                <c:pt idx="5">
                  <c:v>госпошлина</c:v>
                </c:pt>
                <c:pt idx="6">
                  <c:v>аренда мун.имущества</c:v>
                </c:pt>
                <c:pt idx="7">
                  <c:v>доходы от использования мун.имущества (плата за наем)</c:v>
                </c:pt>
                <c:pt idx="8">
                  <c:v>доходы, связанные с экслуатацией мун.имущества</c:v>
                </c:pt>
              </c:strCache>
            </c:strRef>
          </c:cat>
          <c:val>
            <c:numRef>
              <c:f>Лист1!$C$57:$C$65</c:f>
              <c:numCache>
                <c:formatCode>General</c:formatCode>
                <c:ptCount val="9"/>
                <c:pt idx="0">
                  <c:v>920.5</c:v>
                </c:pt>
                <c:pt idx="1">
                  <c:v>975</c:v>
                </c:pt>
                <c:pt idx="2">
                  <c:v>1215.4000000000001</c:v>
                </c:pt>
                <c:pt idx="3">
                  <c:v>1193.8</c:v>
                </c:pt>
                <c:pt idx="4">
                  <c:v>738.7</c:v>
                </c:pt>
                <c:pt idx="5">
                  <c:v>26.7</c:v>
                </c:pt>
                <c:pt idx="6">
                  <c:v>307.89999999999998</c:v>
                </c:pt>
                <c:pt idx="7">
                  <c:v>29.6</c:v>
                </c:pt>
                <c:pt idx="8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813142257298514E-2"/>
                  <c:y val="-4.0083930068376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834800286987842E-2"/>
                  <c:y val="-3.2067144054700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669600573975684E-2"/>
                  <c:y val="-4.810071608205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2415557149932463E-3"/>
                  <c:y val="-5.3445240091168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186489143989193E-2"/>
                  <c:y val="-5.3445240091168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Лист1!$B$74:$B$78</c:f>
              <c:strCache>
                <c:ptCount val="5"/>
                <c:pt idx="0">
                  <c:v>2016 год (факт)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Лист1!$C$74:$C$78</c:f>
              <c:numCache>
                <c:formatCode>#,##0.0</c:formatCode>
                <c:ptCount val="5"/>
                <c:pt idx="0">
                  <c:v>14608.6</c:v>
                </c:pt>
                <c:pt idx="1">
                  <c:v>13037</c:v>
                </c:pt>
                <c:pt idx="2">
                  <c:v>14032.4</c:v>
                </c:pt>
                <c:pt idx="3">
                  <c:v>13128</c:v>
                </c:pt>
                <c:pt idx="4">
                  <c:v>13297.5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342144"/>
        <c:axId val="28343680"/>
        <c:axId val="0"/>
      </c:bar3DChart>
      <c:catAx>
        <c:axId val="2834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8343680"/>
        <c:crosses val="autoZero"/>
        <c:auto val="1"/>
        <c:lblAlgn val="ctr"/>
        <c:lblOffset val="100"/>
        <c:noMultiLvlLbl val="0"/>
      </c:catAx>
      <c:valAx>
        <c:axId val="2834368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28342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345238095238096"/>
          <c:y val="9.538479211308637E-2"/>
          <c:w val="0.72222222222222221"/>
          <c:h val="0.70160712272233261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0"/>
              <c:layout>
                <c:manualLayout>
                  <c:x val="-1.4384139482564679E-3"/>
                  <c:y val="-0.160179334491641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5710848643919516E-2"/>
                  <c:y val="1.1110716168045816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13755380577427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национальная безопасность и правоохранительная деятельность
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3226940382452185E-2"/>
                  <c:y val="4.23104075161170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751640419947508"/>
                  <c:y val="-6.2165163149803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228252718410199"/>
                  <c:y val="-5.2995291363230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4979377577802769E-2"/>
                  <c:y val="-3.29096117346111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Лист1!$B$81:$B$89</c:f>
              <c:strCache>
                <c:ptCount val="9"/>
                <c:pt idx="0">
                  <c:v>общегос.вопросы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Лист1!$C$81:$C$89</c:f>
              <c:numCache>
                <c:formatCode>#,##0.0</c:formatCode>
                <c:ptCount val="9"/>
                <c:pt idx="0">
                  <c:v>6112.5</c:v>
                </c:pt>
                <c:pt idx="1">
                  <c:v>197.7</c:v>
                </c:pt>
                <c:pt idx="2">
                  <c:v>740</c:v>
                </c:pt>
                <c:pt idx="3">
                  <c:v>1982.4</c:v>
                </c:pt>
                <c:pt idx="4">
                  <c:v>896.6</c:v>
                </c:pt>
                <c:pt idx="5">
                  <c:v>3492.1</c:v>
                </c:pt>
                <c:pt idx="6">
                  <c:v>89.9</c:v>
                </c:pt>
                <c:pt idx="7">
                  <c:v>483</c:v>
                </c:pt>
                <c:pt idx="8">
                  <c:v>38.200000000000003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0.82173</cdr:x>
      <cdr:y>0.00883</cdr:y>
    </cdr:from>
    <cdr:to>
      <cdr:x>1</cdr:x>
      <cdr:y>0.07945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14813" y="33339"/>
          <a:ext cx="9144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2017 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год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4697F-0F14-4D45-8D5F-326C6684E320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276CE-C3C2-4600-B310-864B9F9BF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3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112713"/>
            <a:ext cx="4970463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29250" y="3666156"/>
            <a:ext cx="6445910" cy="6162993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9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mochovoe@mail.r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338" y="1772816"/>
            <a:ext cx="7772400" cy="396044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Публичный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Моховского сельского поселения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и плановый период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(бюджет для граждан)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\\Pc4\!1local\СИНЕЛЬНИКОВА НПА\гер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4664"/>
            <a:ext cx="936104" cy="161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5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4249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1300" dirty="0">
                <a:latin typeface="Times New Roman"/>
                <a:ea typeface="Calibri"/>
                <a:cs typeface="Times New Roman"/>
              </a:rPr>
              <a:t>К расходам бюджета </a:t>
            </a:r>
            <a:r>
              <a:rPr lang="ru-RU" sz="1300" dirty="0" smtClean="0">
                <a:latin typeface="Times New Roman"/>
                <a:ea typeface="Calibri"/>
                <a:cs typeface="Times New Roman"/>
              </a:rPr>
              <a:t>Моховского сельского поселения относятся </a:t>
            </a:r>
            <a:r>
              <a:rPr lang="ru-RU" sz="1300" dirty="0">
                <a:latin typeface="Times New Roman"/>
                <a:ea typeface="Calibri"/>
                <a:cs typeface="Times New Roman"/>
              </a:rPr>
              <a:t>расходы на:</a:t>
            </a:r>
            <a:endParaRPr lang="ru-RU" sz="1300" dirty="0">
              <a:ea typeface="Calibri"/>
              <a:cs typeface="Times New Roman"/>
            </a:endParaRP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муниципальных  услуг (выполнение работ) включая расходы на оплату муниципальных контрактов на поставку товаров, выполнение работ, оказание услуг для муниципальных нужд, в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расходы на: 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выполнения функций казенных учреждений, в том числе по оказанию муниципальных услуг (выполнению работ) физическим и (или) юридическим лицам, 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предоставление субсидий бюджетным учреждениям, включая субсидии на финансовое обеспечение выполнения ими муниципального задания, 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предоставление субсидий некоммерческим организациям, не являющимся муниципальными учреждениями, в том числе в соответствии с договорами (соглашениями) на оказание указанными организациями муниципальных услуг (выполнение работ) физическим и (или) юридическим лицам, 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осуществление бюджетных инвестиций в объекты муниципальной собственности,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закупку товаров, работ и услуг для обеспечения муниципальных нужд (за исключением расходов на обеспечение выполнения функций казенного учреждения и расходов на осуществление бюджетных инвестиций в объекты муниципальной собственности казенных учреждений), в том числе в целях оказания муниципальных услуг физическим и юридическим лицам;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социальное обеспечение населения;</a:t>
            </a:r>
          </a:p>
          <a:p>
            <a:pPr indent="450850" algn="just">
              <a:lnSpc>
                <a:spcPct val="15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предоставление межбюджетных трансфертов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462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ea typeface="Calibri"/>
                <a:cs typeface="Times New Roman"/>
              </a:rPr>
              <a:t>2. </a:t>
            </a:r>
            <a:r>
              <a:rPr lang="ru-RU" b="1" dirty="0"/>
              <a:t>Основные показатели развития экономики </a:t>
            </a:r>
            <a:endParaRPr lang="ru-RU" dirty="0"/>
          </a:p>
          <a:p>
            <a:pPr algn="ctr"/>
            <a:r>
              <a:rPr lang="ru-RU" b="1" dirty="0"/>
              <a:t>Моховского сельского поселения</a:t>
            </a:r>
            <a:r>
              <a:rPr lang="ru-RU" dirty="0"/>
              <a:t> </a:t>
            </a:r>
            <a:r>
              <a:rPr lang="ru-RU" b="1" dirty="0"/>
              <a:t> в соответствии с прогнозом социально-экономического </a:t>
            </a:r>
            <a:r>
              <a:rPr lang="ru-RU" b="1" dirty="0" smtClean="0"/>
              <a:t>развития Моховского сельского поселения</a:t>
            </a:r>
            <a:endParaRPr lang="ru-RU" b="1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644" y="5733256"/>
            <a:ext cx="6484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на 2017-2019 годы – по базовому варианту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986284"/>
              </p:ext>
            </p:extLst>
          </p:nvPr>
        </p:nvGraphicFramePr>
        <p:xfrm>
          <a:off x="539552" y="1988840"/>
          <a:ext cx="8352928" cy="3386147"/>
        </p:xfrm>
        <a:graphic>
          <a:graphicData uri="http://schemas.openxmlformats.org/drawingml/2006/table">
            <a:tbl>
              <a:tblPr/>
              <a:tblGrid>
                <a:gridCol w="2664296"/>
                <a:gridCol w="1008112"/>
                <a:gridCol w="936104"/>
                <a:gridCol w="864096"/>
                <a:gridCol w="936104"/>
                <a:gridCol w="1008112"/>
                <a:gridCol w="936104"/>
              </a:tblGrid>
              <a:tr h="58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(факт)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(факт)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(оценка)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(прогноз)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(прогноз)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(прогноз)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872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Среднесписочная численность работающих (в среднегодовом исчислении), человек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98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оплаты труда - всего, млн. руб.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8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Средняя заработная плата в экономике </a:t>
                      </a:r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Пермского края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руб.</a:t>
                      </a: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28833,9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30713,0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32306,0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34236,0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36068,0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37749,9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58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потребительских цен </a:t>
                      </a:r>
                      <a:r>
                        <a:rPr lang="ru-RU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Пермском крае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49" marR="7049" marT="7049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3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27280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характеристики бюджета Моховского сельского поселения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2016-2018 годы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годов,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тыс. руб.</a:t>
            </a:r>
            <a:endParaRPr lang="ru-RU" sz="1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6651" y="5308053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Моховского сельского поселения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утвержден решением Совета депутатов Моховского сельского поселения от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26.12.2017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47. </a:t>
            </a:r>
          </a:p>
          <a:p>
            <a:pPr indent="628650" algn="just">
              <a:lnSpc>
                <a:spcPct val="150000"/>
              </a:lnSpc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338770"/>
              </p:ext>
            </p:extLst>
          </p:nvPr>
        </p:nvGraphicFramePr>
        <p:xfrm>
          <a:off x="1331640" y="990078"/>
          <a:ext cx="6912767" cy="409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0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Моховского сельского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2017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годы, 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437112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доходов и расходов бюджета Моховского сельского поселения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утверждены в сумме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14032,4тыс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руб., что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995,4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7,6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больше плановых назначений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Бюджет на 2018 год по доходам и расходам сбалансирован.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749845"/>
              </p:ext>
            </p:extLst>
          </p:nvPr>
        </p:nvGraphicFramePr>
        <p:xfrm>
          <a:off x="1619672" y="1869279"/>
          <a:ext cx="6408711" cy="2354554"/>
        </p:xfrm>
        <a:graphic>
          <a:graphicData uri="http://schemas.openxmlformats.org/drawingml/2006/table">
            <a:tbl>
              <a:tblPr/>
              <a:tblGrid>
                <a:gridCol w="2250132"/>
                <a:gridCol w="983391"/>
                <a:gridCol w="1116732"/>
                <a:gridCol w="1033395"/>
                <a:gridCol w="1025061"/>
              </a:tblGrid>
              <a:tr h="80602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(план)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(план)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 от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13037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14032,4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995,4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107,6%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13037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14032,4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995,4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107,6%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2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Основные характеристики бюджета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Моховского сельского поселения 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на плановый период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2019 и 2020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годов,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тыс.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рублей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2696" y="4581128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Бюджет Моховского сельского поселения на 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 и на плановый период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2019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2020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годов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сбалансирован.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dirty="0"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099969"/>
              </p:ext>
            </p:extLst>
          </p:nvPr>
        </p:nvGraphicFramePr>
        <p:xfrm>
          <a:off x="1043608" y="1902903"/>
          <a:ext cx="7632849" cy="2481150"/>
        </p:xfrm>
        <a:graphic>
          <a:graphicData uri="http://schemas.openxmlformats.org/drawingml/2006/table">
            <a:tbl>
              <a:tblPr/>
              <a:tblGrid>
                <a:gridCol w="1720258"/>
                <a:gridCol w="751817"/>
                <a:gridCol w="853757"/>
                <a:gridCol w="790045"/>
                <a:gridCol w="841015"/>
                <a:gridCol w="841015"/>
                <a:gridCol w="917471"/>
                <a:gridCol w="917471"/>
              </a:tblGrid>
              <a:tr h="101454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(план)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(план)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(план)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 от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 от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0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28590"/>
            <a:ext cx="784887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8038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Моховского сельского поселения на 1 января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3076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человек. Объем расходов бюджета Моховского сельского поселения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расчете на одного жителя поселения составляет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4238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Объем доходов бюджета Моховского сельского поселения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расчете на одного жителя поселения составляет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4238 руб.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2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32656"/>
            <a:ext cx="576063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Основные приоритеты бюджетной политики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Моховского сельского поселения</a:t>
            </a:r>
            <a:endParaRPr lang="ru-RU" sz="2000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39" y="1772816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дорожной инфраструктуры, ремонт и содержание улично-дорожной сети;</a:t>
            </a:r>
          </a:p>
          <a:p>
            <a:pPr indent="4508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газификации жилого фонда;</a:t>
            </a:r>
          </a:p>
          <a:p>
            <a:pPr indent="4508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пожарной безопасности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08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использования муниципального имущества</a:t>
            </a:r>
          </a:p>
        </p:txBody>
      </p:sp>
    </p:spTree>
    <p:extLst>
      <p:ext uri="{BB962C8B-B14F-4D97-AF65-F5344CB8AC3E}">
        <p14:creationId xmlns:p14="http://schemas.microsoft.com/office/powerpoint/2010/main" val="33661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8914" y="1556792"/>
            <a:ext cx="67851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endParaRPr lang="ru-RU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Основными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проблемами бюджетной политики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Моховского сельского поселения являются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solidFill>
                <a:srgbClr val="1D1D1D"/>
              </a:solidFill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D1D1D"/>
                </a:solidFill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rgbClr val="1D1D1D"/>
                </a:solidFill>
                <a:latin typeface="Times New Roman"/>
                <a:ea typeface="Times New Roman"/>
              </a:rPr>
              <a:t>высокая зависимость от </a:t>
            </a:r>
            <a:r>
              <a:rPr lang="ru-RU" dirty="0" smtClean="0">
                <a:solidFill>
                  <a:srgbClr val="1D1D1D"/>
                </a:solidFill>
                <a:latin typeface="Times New Roman"/>
                <a:ea typeface="Times New Roman"/>
              </a:rPr>
              <a:t>краевого и районного бюджетов ;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D1D1D"/>
                </a:solidFill>
                <a:latin typeface="Times New Roman"/>
                <a:ea typeface="Times New Roman"/>
              </a:rPr>
              <a:t>- недостаток собственных средств для исполнения полномочий органов местного самоуправления </a:t>
            </a:r>
            <a:r>
              <a:rPr lang="ru-RU" dirty="0" smtClean="0">
                <a:solidFill>
                  <a:srgbClr val="1D1D1D"/>
                </a:solidFill>
                <a:latin typeface="Times New Roman"/>
                <a:ea typeface="Times New Roman"/>
              </a:rPr>
              <a:t>поселения </a:t>
            </a:r>
            <a:r>
              <a:rPr lang="ru-RU" dirty="0">
                <a:solidFill>
                  <a:srgbClr val="1D1D1D"/>
                </a:solidFill>
                <a:latin typeface="Times New Roman"/>
                <a:ea typeface="Times New Roman"/>
              </a:rPr>
              <a:t>по решению вопросов местного значения. 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7584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Для решения указанных проблем планируются следующие мероприятия: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56792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286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постоянного мониторинга своевременного и полного поступления в бюджет сельского поселения налогов, сборов и  иных обязательных платежей и динамики задолженности по налогам;</a:t>
            </a:r>
          </a:p>
          <a:p>
            <a:pPr lvl="0" indent="6286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крупными налогоплательщиками в целях обеспечения (не снижения) поступлений в бюджет сельского поселения налогов и сборов;</a:t>
            </a:r>
          </a:p>
          <a:p>
            <a:pPr lvl="0" indent="6286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администрирования доходов бюджета сельского поселения;</a:t>
            </a:r>
          </a:p>
          <a:p>
            <a:pPr lvl="0" indent="6286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средств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бюджетов бюджетной системы РФ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 строительства объектов общественной инфраструктуры и реализации приоритетных проектов.</a:t>
            </a:r>
          </a:p>
        </p:txBody>
      </p:sp>
    </p:spTree>
    <p:extLst>
      <p:ext uri="{BB962C8B-B14F-4D97-AF65-F5344CB8AC3E}">
        <p14:creationId xmlns:p14="http://schemas.microsoft.com/office/powerpoint/2010/main" val="34537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6912768" cy="38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II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. Доходы бюджета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Моховского сельского поселения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8424936" cy="107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Динамика доходов бюджета </a:t>
            </a:r>
            <a:br>
              <a:rPr lang="ru-RU" b="1" dirty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Моховского сельского поселения в 2016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2020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годах,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тыс.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руб.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Calibri"/>
                <a:cs typeface="Times New Roman"/>
              </a:rPr>
              <a:t>2016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– факт,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–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2020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годы – утвержденный план, </a:t>
            </a:r>
            <a:r>
              <a:rPr lang="ru-RU" sz="1200" dirty="0" smtClean="0">
                <a:latin typeface="Times New Roman"/>
                <a:ea typeface="Calibri"/>
                <a:cs typeface="Times New Roman"/>
              </a:rPr>
              <a:t>тыс. 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руб.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934156"/>
              </p:ext>
            </p:extLst>
          </p:nvPr>
        </p:nvGraphicFramePr>
        <p:xfrm>
          <a:off x="827584" y="2492896"/>
          <a:ext cx="7560839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36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883" y="98072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>
              <a:lnSpc>
                <a:spcPct val="150000"/>
              </a:lnSpc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старонормандского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bougette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кошелёк, сумка, кожаный мешок, мешок с деньгами) – схема доходов и расходов определённого лица (семьи, бизнеса, организации, государства и т. д.), устанавливаемая на определённый период времени;</a:t>
            </a:r>
          </a:p>
          <a:p>
            <a:pPr indent="539750" algn="just">
              <a:lnSpc>
                <a:spcPct val="150000"/>
              </a:lnSpc>
            </a:pPr>
            <a:r>
              <a:rPr lang="ru-RU" sz="16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 муниципального образования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(местный бюджет) – форма образования и расходования денежных средств, предназначенных для финансового обеспечения задач и функций местного самоуправления;</a:t>
            </a:r>
            <a:endParaRPr lang="ru-RU" sz="1600" dirty="0" smtClean="0">
              <a:ea typeface="Calibri"/>
              <a:cs typeface="Times New Roman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16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 Моховского сельского поселения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– форма образования и расходования денежных средств, предназначенных для финансового обеспечения задач и функций Моховского сельского поселения;</a:t>
            </a:r>
            <a:endParaRPr lang="ru-RU" sz="1600" dirty="0" smtClean="0">
              <a:ea typeface="Calibri"/>
              <a:cs typeface="Times New Roman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16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Бюджетный процесс в Моховском сельском поселении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– регламентируемая нормами права деятельность органов местного самоуправления Моховского сельского поселения и иных участников бюджетного процесса по составлению и рассмотрению проектов бюджета Моховского сельского поселения, утверждению и исполнению бюджета, контролю за его исполнением, осуществлению бюджетного учета, составлению, внешней проверке, рассмотрению и утверждению бюджетной отчетности;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348625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352928" cy="5587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Объем доходов бюджета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поселения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 составляет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14032,4 тыс.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руб. Объем планируемых доходов в бюджет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Моховского сельского поселения на 2018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больше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года 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995,4 тыс.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руб. по следующим основным причинам:</a:t>
            </a:r>
            <a:endParaRPr lang="ru-RU" sz="1600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увеличения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объема налоговых и неналоговых доходов 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156,4 тыс.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руб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.;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увеличение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объема дотации из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бюджетов Кунгурского муниципального района и Пермского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края 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1213,4 тыс.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руб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.;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снижения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объема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субсидий из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бюджета Пермского края на софинансирование расходных обязательств органов местного самоуправления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Моховского сельского поселения на 532 тыс.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руб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.;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увеличение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объема субвенций из бюджета Пермского края 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157,6 тыс. руб.</a:t>
            </a:r>
            <a:endParaRPr lang="ru-RU" sz="1600" dirty="0">
              <a:latin typeface="Times New Roman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структуре доходов бюджета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поселения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 наибольшую долю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67,6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% составляют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безвозмездные поступления,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передаваемые из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других бюджетов бюджетной системы РФ.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По сравнению с плановыми назначениями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года доля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безвозмездных поступлений в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общей сумме доходов бюджета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увеличилась на 839 </a:t>
            </a:r>
            <a:r>
              <a:rPr lang="ru-RU" sz="1600" dirty="0" err="1" smtClean="0">
                <a:latin typeface="Times New Roman"/>
                <a:ea typeface="Calibri"/>
                <a:cs typeface="Times New Roman"/>
              </a:rPr>
              <a:t>тыс.руб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. Доля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налоговых и неналоговых доходов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в общем объеме доходов в 2018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 - 40,3%. 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63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47667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ea typeface="Calibri"/>
              </a:rPr>
              <a:t>Динамика и структура доходов бюджета</a:t>
            </a:r>
            <a:br>
              <a:rPr lang="ru-RU" b="1" dirty="0">
                <a:latin typeface="Times New Roman"/>
                <a:ea typeface="Calibri"/>
              </a:rPr>
            </a:br>
            <a:r>
              <a:rPr lang="ru-RU" b="1" dirty="0">
                <a:latin typeface="Times New Roman"/>
                <a:ea typeface="Calibri"/>
              </a:rPr>
              <a:t> </a:t>
            </a:r>
            <a:r>
              <a:rPr lang="ru-RU" b="1" dirty="0" smtClean="0">
                <a:latin typeface="Times New Roman"/>
                <a:ea typeface="Calibri"/>
              </a:rPr>
              <a:t>Моховского сельского поселения на 2016-2020 годы</a:t>
            </a:r>
            <a:r>
              <a:rPr lang="ru-RU" b="1" dirty="0">
                <a:latin typeface="Times New Roman"/>
                <a:ea typeface="Calibri"/>
              </a:rPr>
              <a:t>, </a:t>
            </a:r>
            <a:r>
              <a:rPr lang="ru-RU" b="1" dirty="0" smtClean="0">
                <a:latin typeface="Times New Roman"/>
                <a:ea typeface="Calibri"/>
              </a:rPr>
              <a:t>тыс. </a:t>
            </a:r>
            <a:r>
              <a:rPr lang="ru-RU" b="1" dirty="0">
                <a:latin typeface="Times New Roman"/>
                <a:ea typeface="Calibri"/>
              </a:rPr>
              <a:t>руб.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543536"/>
              </p:ext>
            </p:extLst>
          </p:nvPr>
        </p:nvGraphicFramePr>
        <p:xfrm>
          <a:off x="899592" y="1196752"/>
          <a:ext cx="7632848" cy="4898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8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47667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ea typeface="Calibri"/>
              </a:rPr>
              <a:t>Динамика </a:t>
            </a:r>
            <a:r>
              <a:rPr lang="ru-RU" b="1" dirty="0" smtClean="0">
                <a:latin typeface="Times New Roman"/>
                <a:ea typeface="Calibri"/>
              </a:rPr>
              <a:t>налоговых и неналоговых доходов </a:t>
            </a:r>
            <a:r>
              <a:rPr lang="ru-RU" b="1" dirty="0">
                <a:latin typeface="Times New Roman"/>
                <a:ea typeface="Calibri"/>
              </a:rPr>
              <a:t>бюджета</a:t>
            </a:r>
            <a:br>
              <a:rPr lang="ru-RU" b="1" dirty="0">
                <a:latin typeface="Times New Roman"/>
                <a:ea typeface="Calibri"/>
              </a:rPr>
            </a:br>
            <a:r>
              <a:rPr lang="ru-RU" b="1" dirty="0">
                <a:latin typeface="Times New Roman"/>
                <a:ea typeface="Calibri"/>
              </a:rPr>
              <a:t> </a:t>
            </a:r>
            <a:r>
              <a:rPr lang="ru-RU" b="1" dirty="0" smtClean="0">
                <a:latin typeface="Times New Roman"/>
                <a:ea typeface="Calibri"/>
              </a:rPr>
              <a:t>Моховского сельского поселения на 2016-2020 </a:t>
            </a:r>
            <a:r>
              <a:rPr lang="ru-RU" b="1" dirty="0">
                <a:latin typeface="Times New Roman"/>
                <a:ea typeface="Calibri"/>
              </a:rPr>
              <a:t>годы, </a:t>
            </a:r>
            <a:r>
              <a:rPr lang="ru-RU" b="1" dirty="0" smtClean="0">
                <a:latin typeface="Times New Roman"/>
                <a:ea typeface="Calibri"/>
              </a:rPr>
              <a:t>тыс. </a:t>
            </a:r>
            <a:r>
              <a:rPr lang="ru-RU" b="1" dirty="0">
                <a:latin typeface="Times New Roman"/>
                <a:ea typeface="Calibri"/>
              </a:rPr>
              <a:t>руб.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731616"/>
              </p:ext>
            </p:extLst>
          </p:nvPr>
        </p:nvGraphicFramePr>
        <p:xfrm>
          <a:off x="899592" y="1340768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 объем налоговых доходов бюджета составляет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5129,8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(90,6%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объеме налоговых и неналоговых доходов), что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меньше плановых значений 2016 года на 1,5% в общем объеме доходов. 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Увеличение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доходов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предусмотрено по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налогу на доходы физических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лиц, акцизам, аренде имущества, доходам, связанным с эксплуатацией муниципального имущества.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Снижение предусмотрено транспортному налогу в связи с уменьшением количества транспортных средств, госпошлине за совершение нотариальных действий.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Объем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неналоговых доходов запланирован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 в сумме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532,2,0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руб., что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22,2% 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года.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Увеличение связано с увеличением количества арендаторов муниципального имущества, находящегося в собственности Моховского сельского поселения.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19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764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Структура налоговых и неналоговых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доходов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Моховского сельского поселения на 2017, 2018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годы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254161"/>
              </p:ext>
            </p:extLst>
          </p:nvPr>
        </p:nvGraphicFramePr>
        <p:xfrm>
          <a:off x="107504" y="692697"/>
          <a:ext cx="518457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884368" y="2276872"/>
            <a:ext cx="924254" cy="24917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endParaRPr lang="ru-RU" sz="11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224057"/>
              </p:ext>
            </p:extLst>
          </p:nvPr>
        </p:nvGraphicFramePr>
        <p:xfrm>
          <a:off x="4100922" y="3140968"/>
          <a:ext cx="5043077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10006"/>
              </p:ext>
            </p:extLst>
          </p:nvPr>
        </p:nvGraphicFramePr>
        <p:xfrm>
          <a:off x="-10806" y="644859"/>
          <a:ext cx="5086862" cy="376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4033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8660" y="1062086"/>
            <a:ext cx="8458200" cy="72008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Моховского сельского поселения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2018-2020 годы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432541" y="2068735"/>
            <a:ext cx="8567836" cy="573139"/>
          </a:xfrm>
          <a:custGeom>
            <a:avLst/>
            <a:gdLst>
              <a:gd name="connsiteX0" fmla="*/ 0 w 8567836"/>
              <a:gd name="connsiteY0" fmla="*/ 37432 h 374317"/>
              <a:gd name="connsiteX1" fmla="*/ 37432 w 8567836"/>
              <a:gd name="connsiteY1" fmla="*/ 0 h 374317"/>
              <a:gd name="connsiteX2" fmla="*/ 8530404 w 8567836"/>
              <a:gd name="connsiteY2" fmla="*/ 0 h 374317"/>
              <a:gd name="connsiteX3" fmla="*/ 8567836 w 8567836"/>
              <a:gd name="connsiteY3" fmla="*/ 37432 h 374317"/>
              <a:gd name="connsiteX4" fmla="*/ 8567836 w 8567836"/>
              <a:gd name="connsiteY4" fmla="*/ 336885 h 374317"/>
              <a:gd name="connsiteX5" fmla="*/ 8530404 w 8567836"/>
              <a:gd name="connsiteY5" fmla="*/ 374317 h 374317"/>
              <a:gd name="connsiteX6" fmla="*/ 37432 w 8567836"/>
              <a:gd name="connsiteY6" fmla="*/ 374317 h 374317"/>
              <a:gd name="connsiteX7" fmla="*/ 0 w 8567836"/>
              <a:gd name="connsiteY7" fmla="*/ 336885 h 374317"/>
              <a:gd name="connsiteX8" fmla="*/ 0 w 8567836"/>
              <a:gd name="connsiteY8" fmla="*/ 37432 h 374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836" h="374317">
                <a:moveTo>
                  <a:pt x="0" y="37432"/>
                </a:moveTo>
                <a:cubicBezTo>
                  <a:pt x="0" y="16759"/>
                  <a:pt x="16759" y="0"/>
                  <a:pt x="37432" y="0"/>
                </a:cubicBezTo>
                <a:lnTo>
                  <a:pt x="8530404" y="0"/>
                </a:lnTo>
                <a:cubicBezTo>
                  <a:pt x="8551077" y="0"/>
                  <a:pt x="8567836" y="16759"/>
                  <a:pt x="8567836" y="37432"/>
                </a:cubicBezTo>
                <a:lnTo>
                  <a:pt x="8567836" y="336885"/>
                </a:lnTo>
                <a:cubicBezTo>
                  <a:pt x="8567836" y="357558"/>
                  <a:pt x="8551077" y="374317"/>
                  <a:pt x="8530404" y="374317"/>
                </a:cubicBezTo>
                <a:lnTo>
                  <a:pt x="37432" y="374317"/>
                </a:lnTo>
                <a:cubicBezTo>
                  <a:pt x="16759" y="374317"/>
                  <a:pt x="0" y="357558"/>
                  <a:pt x="0" y="336885"/>
                </a:cubicBezTo>
                <a:lnTo>
                  <a:pt x="0" y="3743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846169" tIns="60960" rIns="60961" bIns="60960" numCol="1" spcCol="127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1200" dirty="0" smtClean="0">
                <a:latin typeface="Times New Roman" pitchFamily="18" charset="0"/>
                <a:cs typeface="Times New Roman" pitchFamily="18" charset="0"/>
              </a:rPr>
              <a:t>приоритет - действующие расходные обязательства</a:t>
            </a:r>
          </a:p>
          <a:p>
            <a:pPr lvl="0" algn="l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403290" y="3573016"/>
            <a:ext cx="8567836" cy="644783"/>
          </a:xfrm>
          <a:custGeom>
            <a:avLst/>
            <a:gdLst>
              <a:gd name="connsiteX0" fmla="*/ 0 w 8567836"/>
              <a:gd name="connsiteY0" fmla="*/ 71642 h 716424"/>
              <a:gd name="connsiteX1" fmla="*/ 71642 w 8567836"/>
              <a:gd name="connsiteY1" fmla="*/ 0 h 716424"/>
              <a:gd name="connsiteX2" fmla="*/ 8496194 w 8567836"/>
              <a:gd name="connsiteY2" fmla="*/ 0 h 716424"/>
              <a:gd name="connsiteX3" fmla="*/ 8567836 w 8567836"/>
              <a:gd name="connsiteY3" fmla="*/ 71642 h 716424"/>
              <a:gd name="connsiteX4" fmla="*/ 8567836 w 8567836"/>
              <a:gd name="connsiteY4" fmla="*/ 644782 h 716424"/>
              <a:gd name="connsiteX5" fmla="*/ 8496194 w 8567836"/>
              <a:gd name="connsiteY5" fmla="*/ 716424 h 716424"/>
              <a:gd name="connsiteX6" fmla="*/ 71642 w 8567836"/>
              <a:gd name="connsiteY6" fmla="*/ 716424 h 716424"/>
              <a:gd name="connsiteX7" fmla="*/ 0 w 8567836"/>
              <a:gd name="connsiteY7" fmla="*/ 644782 h 716424"/>
              <a:gd name="connsiteX8" fmla="*/ 0 w 8567836"/>
              <a:gd name="connsiteY8" fmla="*/ 71642 h 71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836" h="716424">
                <a:moveTo>
                  <a:pt x="0" y="71642"/>
                </a:moveTo>
                <a:cubicBezTo>
                  <a:pt x="0" y="32075"/>
                  <a:pt x="32075" y="0"/>
                  <a:pt x="71642" y="0"/>
                </a:cubicBezTo>
                <a:lnTo>
                  <a:pt x="8496194" y="0"/>
                </a:lnTo>
                <a:cubicBezTo>
                  <a:pt x="8535761" y="0"/>
                  <a:pt x="8567836" y="32075"/>
                  <a:pt x="8567836" y="71642"/>
                </a:cubicBezTo>
                <a:lnTo>
                  <a:pt x="8567836" y="644782"/>
                </a:lnTo>
                <a:cubicBezTo>
                  <a:pt x="8567836" y="684349"/>
                  <a:pt x="8535761" y="716424"/>
                  <a:pt x="8496194" y="716424"/>
                </a:cubicBezTo>
                <a:lnTo>
                  <a:pt x="71642" y="716424"/>
                </a:lnTo>
                <a:cubicBezTo>
                  <a:pt x="32075" y="716424"/>
                  <a:pt x="0" y="684349"/>
                  <a:pt x="0" y="644782"/>
                </a:cubicBezTo>
                <a:lnTo>
                  <a:pt x="0" y="71642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846169" tIns="60960" rIns="60961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предусматриваются средства на индексацию расходов на тепловую энергию, электрическую энергию, прочие коммунальные услуги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359543" y="4653136"/>
            <a:ext cx="8611583" cy="822931"/>
          </a:xfrm>
          <a:custGeom>
            <a:avLst/>
            <a:gdLst>
              <a:gd name="connsiteX0" fmla="*/ 0 w 8567836"/>
              <a:gd name="connsiteY0" fmla="*/ 71642 h 716424"/>
              <a:gd name="connsiteX1" fmla="*/ 71642 w 8567836"/>
              <a:gd name="connsiteY1" fmla="*/ 0 h 716424"/>
              <a:gd name="connsiteX2" fmla="*/ 8496194 w 8567836"/>
              <a:gd name="connsiteY2" fmla="*/ 0 h 716424"/>
              <a:gd name="connsiteX3" fmla="*/ 8567836 w 8567836"/>
              <a:gd name="connsiteY3" fmla="*/ 71642 h 716424"/>
              <a:gd name="connsiteX4" fmla="*/ 8567836 w 8567836"/>
              <a:gd name="connsiteY4" fmla="*/ 644782 h 716424"/>
              <a:gd name="connsiteX5" fmla="*/ 8496194 w 8567836"/>
              <a:gd name="connsiteY5" fmla="*/ 716424 h 716424"/>
              <a:gd name="connsiteX6" fmla="*/ 71642 w 8567836"/>
              <a:gd name="connsiteY6" fmla="*/ 716424 h 716424"/>
              <a:gd name="connsiteX7" fmla="*/ 0 w 8567836"/>
              <a:gd name="connsiteY7" fmla="*/ 644782 h 716424"/>
              <a:gd name="connsiteX8" fmla="*/ 0 w 8567836"/>
              <a:gd name="connsiteY8" fmla="*/ 71642 h 71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836" h="716424">
                <a:moveTo>
                  <a:pt x="0" y="71642"/>
                </a:moveTo>
                <a:cubicBezTo>
                  <a:pt x="0" y="32075"/>
                  <a:pt x="32075" y="0"/>
                  <a:pt x="71642" y="0"/>
                </a:cubicBezTo>
                <a:lnTo>
                  <a:pt x="8496194" y="0"/>
                </a:lnTo>
                <a:cubicBezTo>
                  <a:pt x="8535761" y="0"/>
                  <a:pt x="8567836" y="32075"/>
                  <a:pt x="8567836" y="71642"/>
                </a:cubicBezTo>
                <a:lnTo>
                  <a:pt x="8567836" y="644782"/>
                </a:lnTo>
                <a:cubicBezTo>
                  <a:pt x="8567836" y="684349"/>
                  <a:pt x="8535761" y="716424"/>
                  <a:pt x="8496194" y="716424"/>
                </a:cubicBezTo>
                <a:lnTo>
                  <a:pt x="71642" y="716424"/>
                </a:lnTo>
                <a:cubicBezTo>
                  <a:pt x="32075" y="716424"/>
                  <a:pt x="0" y="684349"/>
                  <a:pt x="0" y="644782"/>
                </a:cubicBezTo>
                <a:lnTo>
                  <a:pt x="0" y="7164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846169" tIns="60960" rIns="60961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itchFamily="18" charset="0"/>
                <a:cs typeface="Times New Roman" panose="02020603050405020304" pitchFamily="18" charset="0"/>
              </a:rPr>
              <a:t>расходы на обеспечение функционирования органов местног</a:t>
            </a:r>
            <a:r>
              <a:rPr lang="ru-RU" sz="1600" dirty="0" smtClean="0">
                <a:latin typeface="Times New Roman" pitchFamily="18" charset="0"/>
                <a:cs typeface="Times New Roman" panose="02020603050405020304" pitchFamily="18" charset="0"/>
              </a:rPr>
              <a:t>о самоуправления </a:t>
            </a:r>
            <a:r>
              <a:rPr lang="ru-RU" sz="1600" kern="1200" dirty="0" smtClean="0">
                <a:latin typeface="Times New Roman" pitchFamily="18" charset="0"/>
                <a:cs typeface="Times New Roman" panose="02020603050405020304" pitchFamily="18" charset="0"/>
              </a:rPr>
              <a:t>в части материальных затрат запланированы на уровне 2016 года; </a:t>
            </a:r>
            <a:r>
              <a:rPr lang="ru-RU" sz="1600" dirty="0" smtClean="0">
                <a:latin typeface="Times New Roman" pitchFamily="18" charset="0"/>
                <a:cs typeface="Times New Roman" panose="02020603050405020304" pitchFamily="18" charset="0"/>
              </a:rPr>
              <a:t>индексация окладов денежного содержания предусмотрена с 01 января 2017 г. на 7,3%. 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432541" y="2814655"/>
            <a:ext cx="8567836" cy="637675"/>
          </a:xfrm>
          <a:custGeom>
            <a:avLst/>
            <a:gdLst>
              <a:gd name="connsiteX0" fmla="*/ 0 w 8567836"/>
              <a:gd name="connsiteY0" fmla="*/ 63767 h 637674"/>
              <a:gd name="connsiteX1" fmla="*/ 63767 w 8567836"/>
              <a:gd name="connsiteY1" fmla="*/ 0 h 637674"/>
              <a:gd name="connsiteX2" fmla="*/ 8504069 w 8567836"/>
              <a:gd name="connsiteY2" fmla="*/ 0 h 637674"/>
              <a:gd name="connsiteX3" fmla="*/ 8567836 w 8567836"/>
              <a:gd name="connsiteY3" fmla="*/ 63767 h 637674"/>
              <a:gd name="connsiteX4" fmla="*/ 8567836 w 8567836"/>
              <a:gd name="connsiteY4" fmla="*/ 573907 h 637674"/>
              <a:gd name="connsiteX5" fmla="*/ 8504069 w 8567836"/>
              <a:gd name="connsiteY5" fmla="*/ 637674 h 637674"/>
              <a:gd name="connsiteX6" fmla="*/ 63767 w 8567836"/>
              <a:gd name="connsiteY6" fmla="*/ 637674 h 637674"/>
              <a:gd name="connsiteX7" fmla="*/ 0 w 8567836"/>
              <a:gd name="connsiteY7" fmla="*/ 573907 h 637674"/>
              <a:gd name="connsiteX8" fmla="*/ 0 w 8567836"/>
              <a:gd name="connsiteY8" fmla="*/ 63767 h 63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836" h="637674">
                <a:moveTo>
                  <a:pt x="0" y="63767"/>
                </a:moveTo>
                <a:cubicBezTo>
                  <a:pt x="0" y="28549"/>
                  <a:pt x="28549" y="0"/>
                  <a:pt x="63767" y="0"/>
                </a:cubicBezTo>
                <a:lnTo>
                  <a:pt x="8504069" y="0"/>
                </a:lnTo>
                <a:cubicBezTo>
                  <a:pt x="8539287" y="0"/>
                  <a:pt x="8567836" y="28549"/>
                  <a:pt x="8567836" y="63767"/>
                </a:cubicBezTo>
                <a:lnTo>
                  <a:pt x="8567836" y="573907"/>
                </a:lnTo>
                <a:cubicBezTo>
                  <a:pt x="8567836" y="609125"/>
                  <a:pt x="8539287" y="637674"/>
                  <a:pt x="8504069" y="637674"/>
                </a:cubicBezTo>
                <a:lnTo>
                  <a:pt x="63767" y="637674"/>
                </a:lnTo>
                <a:cubicBezTo>
                  <a:pt x="28549" y="637674"/>
                  <a:pt x="0" y="609125"/>
                  <a:pt x="0" y="573907"/>
                </a:cubicBezTo>
                <a:lnTo>
                  <a:pt x="0" y="6376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846169" tIns="60960" rIns="60961" bIns="60960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itchFamily="18" charset="0"/>
                <a:cs typeface="Times New Roman" pitchFamily="18" charset="0"/>
              </a:rPr>
              <a:t>исполнение указов Президента РФ о повышении заработной платы работникам бюджетной сферы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9592" y="332656"/>
            <a:ext cx="7632848" cy="38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III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. Расходы бюджета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Моховского сельского поселения</a:t>
            </a:r>
            <a:endParaRPr lang="ru-RU" sz="11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30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467322"/>
            <a:ext cx="71287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Динамика расходов бюджета 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Моховского сельского поселения  на 2016-2020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годах,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тыс.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руб.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140924"/>
              </p:ext>
            </p:extLst>
          </p:nvPr>
        </p:nvGraphicFramePr>
        <p:xfrm>
          <a:off x="827584" y="1268760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64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2059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бюджета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поселения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 утвержден в сумме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14032,4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руб., это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995,4 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тыс.руб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или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7,6% 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утвержденных 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года.</a:t>
            </a:r>
            <a:endParaRPr lang="ru-RU" sz="14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Наибольший объем расходов в бюджете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поселения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составляют расходы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общегосударственные вопросы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44%, культуру – 25%, национальной экономике – 14%, по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всем остальным направлениям  расходы не превышают 10%. Структура расходов бюджета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Моховского сельского поселения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 приведена ниже:</a:t>
            </a:r>
            <a:endParaRPr lang="ru-RU" sz="1400" dirty="0"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/>
            </a:r>
            <a:br>
              <a:rPr lang="ru-RU" dirty="0"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0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8864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Структура расходов бюджета </a:t>
            </a:r>
            <a:r>
              <a:rPr lang="ru-RU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Моховского сельского поселения </a:t>
            </a:r>
            <a:r>
              <a:rPr lang="ru-RU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ru-RU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2018 год в разрезе разделов бюджетной классификации расходов</a:t>
            </a:r>
            <a:endParaRPr lang="ru-RU" b="1" i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070206"/>
              </p:ext>
            </p:extLst>
          </p:nvPr>
        </p:nvGraphicFramePr>
        <p:xfrm>
          <a:off x="899592" y="1111970"/>
          <a:ext cx="7848872" cy="5269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03648" y="389410"/>
            <a:ext cx="72728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сельского поселения по разделу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«Общегосударственные вопросы» на 2016 - 2020  годы, тыс. руб.</a:t>
            </a:r>
            <a:endParaRPr kumimoji="0" lang="ru-RU" sz="16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73216"/>
            <a:ext cx="78186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раздел «Общегосударственные вопросы»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года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371,9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 или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6,5%. 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351626"/>
              </p:ext>
            </p:extLst>
          </p:nvPr>
        </p:nvGraphicFramePr>
        <p:xfrm>
          <a:off x="1187624" y="974186"/>
          <a:ext cx="7488832" cy="4399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775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883" y="980728"/>
            <a:ext cx="88569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Бюджетная политика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–  система мер органов местного самоуправления Моховского сельского поселения в области организации бюджетного процесса и использования бюджетных средств в целях эффективного осуществления своих функций, в том числе установления приоритетных видов расходов бюджета Моховского сельского поселения , разработки мер по сбалансированности бюджетов;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Бюджетные ассигнования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- предельные объемы денежных средств, предусмотренных в соответствующем финансовом году для исполнения бюджетных обязательств;</a:t>
            </a: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Бюджетные обязательства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- расходные обязательства, подлежащие исполнению в соответствующем финансовом году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Бюджетные инвестиции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- бюджетные средства, направляемые на создание или увеличение за счет средств бюджета Моховского сельского поселения стоимости муниципального имущества;</a:t>
            </a:r>
            <a:endParaRPr lang="ru-RU" sz="16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348625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03648" y="389410"/>
            <a:ext cx="72728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Структура расходов бюджета сельского поселения по разделу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«Общегосударственные вопросы» на 2016 - 2020  годы, тыс. руб.</a:t>
            </a:r>
            <a:endParaRPr kumimoji="0" lang="ru-RU" sz="16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940774"/>
              </p:ext>
            </p:extLst>
          </p:nvPr>
        </p:nvGraphicFramePr>
        <p:xfrm>
          <a:off x="683568" y="1196752"/>
          <a:ext cx="7992888" cy="4792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6162"/>
                <a:gridCol w="1090298"/>
                <a:gridCol w="718376"/>
                <a:gridCol w="670297"/>
                <a:gridCol w="787667"/>
                <a:gridCol w="745247"/>
                <a:gridCol w="644841"/>
              </a:tblGrid>
              <a:tr h="354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(факт)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г.от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959,9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959,9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959,9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959,9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аппарат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4370,5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4327,5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4417,9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4516,9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4516,9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299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квалификации и профессиональная переподготовка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депутатов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283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МБТ,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передаваемые бюджету района в соответствии с заключенными соглашениями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протоколов об административных правонарушений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Администрирование государственных полномочий по отлову безнадзорных животных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Организация и проведение муниципальных выборов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283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Владение, пользование и распоряжение имуществом, находящимся в муниципальной собственности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 мероприятий местного значения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содействию занятости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услуг средств массовой информации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212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предоставление доступа и обслуживание официального Интернет-сайта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141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Членский взнос в Совет муниципальных образований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425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имущества, находящегося в муниципальной собственности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  <a:tr h="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5398,1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5740,6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6112,5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5772,1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5671,0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371,9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228" marR="2522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351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по разделу</a:t>
            </a:r>
            <a:br>
              <a:rPr lang="ru-RU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«Национальная </a:t>
            </a:r>
            <a:r>
              <a:rPr lang="ru-RU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оборона» 2016 </a:t>
            </a:r>
            <a:r>
              <a:rPr lang="ru-RU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2020  </a:t>
            </a:r>
            <a:r>
              <a:rPr lang="ru-RU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годы, тыс. руб.</a:t>
            </a:r>
            <a:endParaRPr lang="ru-RU" i="1" dirty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941168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на отрасль «Национальная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оборона»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года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15,9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тыс. руб.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Финансирование расходов осуществляется за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счет средств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субвенции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из бюджета Пермского края.</a:t>
            </a:r>
            <a:endParaRPr lang="ru-RU" dirty="0"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311132"/>
              </p:ext>
            </p:extLst>
          </p:nvPr>
        </p:nvGraphicFramePr>
        <p:xfrm>
          <a:off x="1331640" y="906979"/>
          <a:ext cx="6912768" cy="4106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07428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71600" y="452734"/>
            <a:ext cx="793856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по разделу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«Национальная безопасность и правоохранительная деятельность»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2016 - 2020  годы, тыс. руб.</a:t>
            </a:r>
            <a:endParaRPr kumimoji="0" lang="ru-RU" sz="1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589240"/>
            <a:ext cx="78186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Объем расходов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по разделу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запланирована на уровне 2017 года. </a:t>
            </a:r>
            <a:endParaRPr lang="ru-RU" sz="1600" dirty="0">
              <a:ea typeface="Calibri"/>
              <a:cs typeface="Times New Roman"/>
            </a:endParaRPr>
          </a:p>
        </p:txBody>
      </p:sp>
      <p:pic>
        <p:nvPicPr>
          <p:cNvPr id="5" name="Picture 2" descr="http://www.brd24.com/up/iblock/9c8/news34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904"/>
            <a:ext cx="1883904" cy="108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947642"/>
              </p:ext>
            </p:extLst>
          </p:nvPr>
        </p:nvGraphicFramePr>
        <p:xfrm>
          <a:off x="1187624" y="1376064"/>
          <a:ext cx="6984776" cy="3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93762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63688" y="498900"/>
            <a:ext cx="71464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Структура расходов бюджета поселения по разделу</a:t>
            </a:r>
            <a:br>
              <a:rPr lang="ru-RU" sz="16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«Национальная безопасность и правоохранительная деятельность» 2016 - 2020  годы, тыс. руб.</a:t>
            </a:r>
            <a:endParaRPr lang="ru-RU" sz="1600" i="1" dirty="0" smtClean="0"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244743"/>
              </p:ext>
            </p:extLst>
          </p:nvPr>
        </p:nvGraphicFramePr>
        <p:xfrm>
          <a:off x="827584" y="1700808"/>
          <a:ext cx="7776867" cy="2327221"/>
        </p:xfrm>
        <a:graphic>
          <a:graphicData uri="http://schemas.openxmlformats.org/drawingml/2006/table">
            <a:tbl>
              <a:tblPr/>
              <a:tblGrid>
                <a:gridCol w="2874542"/>
                <a:gridCol w="980465"/>
                <a:gridCol w="980465"/>
                <a:gridCol w="980465"/>
                <a:gridCol w="980465"/>
                <a:gridCol w="980465"/>
              </a:tblGrid>
              <a:tr h="787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(факт)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пожарной безопасности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http://www.brd24.com/up/iblock/9c8/news34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904"/>
            <a:ext cx="1883904" cy="108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454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 descr="С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0096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87608" y="362635"/>
            <a:ext cx="656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по разделу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«Национальная экономика» 2016 - 2020  годы, 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373216"/>
            <a:ext cx="781864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Объем расходов на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отрасль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«Национальная экономика» в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меньше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года на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492,6 тыс.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руб. или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19,9%. Снижение связано с отсутствием в дорожном фонде средств субсидии из бюджета Пермского края.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22492"/>
              </p:ext>
            </p:extLst>
          </p:nvPr>
        </p:nvGraphicFramePr>
        <p:xfrm>
          <a:off x="1115616" y="1196753"/>
          <a:ext cx="684075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07958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kam-gazeta.ru/media/cache/2e/f5/20/8d/00/65/2ef5208d00655535d02bc8141a7754c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366"/>
            <a:ext cx="1691680" cy="16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35696" y="452734"/>
            <a:ext cx="721848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по разделу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«Жилищно-коммунальное хозяйство» 2016 - 2020  годы, тыс. руб.</a:t>
            </a:r>
            <a:endParaRPr kumimoji="0" lang="ru-RU" sz="1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73216"/>
            <a:ext cx="78186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по разделу «ЖКХ»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больше плановых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года на 259,1 тыс. руб. или на 40,6%. 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676094"/>
              </p:ext>
            </p:extLst>
          </p:nvPr>
        </p:nvGraphicFramePr>
        <p:xfrm>
          <a:off x="1890712" y="1376064"/>
          <a:ext cx="6569720" cy="3934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8974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kam-gazeta.ru/media/cache/2e/f5/20/8d/00/65/2ef5208d00655535d02bc8141a7754c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366"/>
            <a:ext cx="1691680" cy="16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35696" y="452734"/>
            <a:ext cx="721848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Структура расходов бюджета поселения по разделу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«Жилищно-коммунальное хозяйство» 2016 - 2020 годы, тыс. руб.</a:t>
            </a:r>
            <a:endParaRPr kumimoji="0" lang="ru-RU" sz="1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11800"/>
              </p:ext>
            </p:extLst>
          </p:nvPr>
        </p:nvGraphicFramePr>
        <p:xfrm>
          <a:off x="845843" y="1778794"/>
          <a:ext cx="7974631" cy="3810444"/>
        </p:xfrm>
        <a:graphic>
          <a:graphicData uri="http://schemas.openxmlformats.org/drawingml/2006/table">
            <a:tbl>
              <a:tblPr/>
              <a:tblGrid>
                <a:gridCol w="2947641"/>
                <a:gridCol w="1005398"/>
                <a:gridCol w="1005398"/>
                <a:gridCol w="1005398"/>
                <a:gridCol w="1005398"/>
                <a:gridCol w="1005398"/>
              </a:tblGrid>
              <a:tr h="1159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(факт)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6574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71600" y="457200"/>
            <a:ext cx="7668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на отрасль «Культура», 2016 - 2020  годы, 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373216"/>
            <a:ext cx="78186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отрасль «Культура»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года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564,8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 или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19,2%. 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863739"/>
              </p:ext>
            </p:extLst>
          </p:nvPr>
        </p:nvGraphicFramePr>
        <p:xfrm>
          <a:off x="1187624" y="1268760"/>
          <a:ext cx="74523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55692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67744" y="597156"/>
            <a:ext cx="6498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по разделу</a:t>
            </a:r>
            <a:br>
              <a:rPr lang="ru-RU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«Социальная политика» 2016 - 2020 годы, тыс. руб.</a:t>
            </a:r>
            <a:endParaRPr lang="ru-RU" i="1" dirty="0" smtClean="0">
              <a:latin typeface="Arial" pitchFamily="34" charset="0"/>
            </a:endParaRPr>
          </a:p>
        </p:txBody>
      </p:sp>
      <p:pic>
        <p:nvPicPr>
          <p:cNvPr id="11266" name="Picture 2" descr="http://narexpert.ru/wp-content/uploads/2014/09/%D1%81%D0%BE%D1%86%D0%B8%D0%B0%D0%BB%D1%8C%D0%BD%D0%B0%D1%8F-%D0%BF%D0%BE%D0%BB%D0%B8%D1%82%D0%B8%D0%BA%D0%B0-309x1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" y="0"/>
            <a:ext cx="2125582" cy="126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48996" y="5085184"/>
            <a:ext cx="78186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раздел «Социальная политика»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плановых назначений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2017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года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186,4 тыс.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руб. или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на 62,8%. 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599324"/>
              </p:ext>
            </p:extLst>
          </p:nvPr>
        </p:nvGraphicFramePr>
        <p:xfrm>
          <a:off x="1187624" y="1340768"/>
          <a:ext cx="72728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03310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67744" y="597156"/>
            <a:ext cx="6498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Структура расходов бюджета поселения по разделу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«Социальная политика» 2016- 2020  годы, тыс. руб.</a:t>
            </a:r>
            <a:endParaRPr kumimoji="0" lang="ru-RU" sz="1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1266" name="Picture 2" descr="http://narexpert.ru/wp-content/uploads/2014/09/%D1%81%D0%BE%D1%86%D0%B8%D0%B0%D0%BB%D1%8C%D0%BD%D0%B0%D1%8F-%D0%BF%D0%BE%D0%BB%D0%B8%D1%82%D0%B8%D0%BA%D0%B0-309x1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" y="0"/>
            <a:ext cx="2125582" cy="126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81307"/>
              </p:ext>
            </p:extLst>
          </p:nvPr>
        </p:nvGraphicFramePr>
        <p:xfrm>
          <a:off x="1574799" y="1921669"/>
          <a:ext cx="7191039" cy="2910762"/>
        </p:xfrm>
        <a:graphic>
          <a:graphicData uri="http://schemas.openxmlformats.org/drawingml/2006/table">
            <a:tbl>
              <a:tblPr/>
              <a:tblGrid>
                <a:gridCol w="2658004"/>
                <a:gridCol w="906607"/>
                <a:gridCol w="906607"/>
                <a:gridCol w="906607"/>
                <a:gridCol w="906607"/>
                <a:gridCol w="906607"/>
              </a:tblGrid>
              <a:tr h="1072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(факт)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71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883" y="980728"/>
            <a:ext cx="885698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Межбюджетные трансферты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 - 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Дотации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- межбюджетные трансферты, предоставляемые на безвозмездной и безвозвратной основе без установления направлений и (или) условий их использования;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Дефицит бюджета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– превышение расходов бюджета над доходами бюджета; 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Профицит бюджета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– превышение доходов бюджета над расходами бюджета.</a:t>
            </a: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348625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924847"/>
              </p:ext>
            </p:extLst>
          </p:nvPr>
        </p:nvGraphicFramePr>
        <p:xfrm>
          <a:off x="827584" y="1988841"/>
          <a:ext cx="7920881" cy="2375535"/>
        </p:xfrm>
        <a:graphic>
          <a:graphicData uri="http://schemas.openxmlformats.org/drawingml/2006/table">
            <a:tbl>
              <a:tblPr/>
              <a:tblGrid>
                <a:gridCol w="451011"/>
                <a:gridCol w="1853245"/>
                <a:gridCol w="3587074"/>
                <a:gridCol w="676517"/>
                <a:gridCol w="676517"/>
                <a:gridCol w="676517"/>
              </a:tblGrid>
              <a:tr h="188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97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Пенсии за выслугу лет лицам, замещающим муниципальные должности муниципального образования, муниципальным служащим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Совета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депутатов Моховского сельского поселения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27.02.2009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утверждении положения «О пенсии за выслугу лет лицам, замещавшим выборные 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муниципальные должности в Моховском сельском поселении»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54868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Публичные нормативные обязательства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Моховского сельского поселения, тыс. руб.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364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51720" y="264528"/>
            <a:ext cx="648072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Динамика расходов бюджета поселения на отрасль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«Физическая культура и спорт» 2016 - 2020  годы, тыс. руб.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15"/>
            <a:ext cx="1835696" cy="139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975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373216"/>
            <a:ext cx="7818649" cy="87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Объем расходов 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отрасль «Физическая культура и спорт»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2018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году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на уровне 2017 года.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374007"/>
              </p:ext>
            </p:extLst>
          </p:nvPr>
        </p:nvGraphicFramePr>
        <p:xfrm>
          <a:off x="1403648" y="1052736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34920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0"/>
            <a:ext cx="70567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V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 Дополнительная информация</a:t>
            </a:r>
            <a:endParaRPr lang="ru-RU" sz="1100" dirty="0">
              <a:ea typeface="Calibri"/>
              <a:cs typeface="Times New Roman"/>
            </a:endParaRPr>
          </a:p>
          <a:p>
            <a:pPr indent="712788"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орган Моховского сельского поселения, осуществляющий разработку бюджета сельского поселения: Администрация Моховского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2788"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адрес: 617430, Пермский край, Кунгурский район, с. Моховое, ул. Ленина, д.7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2788"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mochovoe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mail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2788"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Телефон/факс (271) 4-44-96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2788"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Часы работы: понедельник-пятница с 8-00 до 16-00, перерыв на обед с 12-00 до 13-00.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2788"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ведущий специалист по экономике и финансам Синельникова Татьяна Викторовна тел. (271) 4-44-96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1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Что такое доходы и расходы бюджета?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Доходы  бюджета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Моховского сельского поселения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–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поступающие в бюджет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Моховского сельского поселения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денежные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средства, за исключением средств, являющихся источниками финансирования дефицита бюджета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Моховского сельского поселения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Доходы бюджета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Моховского сельского поселения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формируются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соответствии с бюджетным законодательством Российской Федерации, законодательством о налогах и сборах и законодательством об иных обязательных платежах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2050" name="Рисунок 3" descr="Описание: http://mk.tula.ru/upload/iblock/c81/wnuxizeccjp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8769"/>
            <a:ext cx="144621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2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40466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Доходы бывают трех видов: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8900000">
            <a:off x="-151146" y="730984"/>
            <a:ext cx="23769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Доходы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983094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поступления от уплаты налогов.</a:t>
            </a:r>
          </a:p>
          <a:p>
            <a:pPr indent="36195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Моховского сельского поселения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зачисляются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следующие налоговые доходы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61950"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5600"/>
            <a:r>
              <a:rPr lang="ru-RU" dirty="0">
                <a:latin typeface="Times New Roman" pitchFamily="18" charset="0"/>
                <a:cs typeface="Times New Roman" pitchFamily="18" charset="0"/>
              </a:rPr>
              <a:t>- налог на доходы физических лиц; </a:t>
            </a:r>
          </a:p>
          <a:p>
            <a:pPr indent="355600"/>
            <a:r>
              <a:rPr lang="ru-RU" dirty="0">
                <a:latin typeface="Times New Roman" pitchFamily="18" charset="0"/>
                <a:cs typeface="Times New Roman" pitchFamily="18" charset="0"/>
              </a:rPr>
              <a:t>- акцизы на автомобильный и прямогонный бензин, дизельное топливо, моторные масла для дизельных и (или) карбюраторных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инжекторных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двигателей, производимые на территории Российской Федерации;</a:t>
            </a:r>
          </a:p>
          <a:p>
            <a:pPr indent="3556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единый сельскохозяйственный налог;</a:t>
            </a:r>
          </a:p>
          <a:p>
            <a:pPr indent="3556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налог на имущество физических лиц;</a:t>
            </a:r>
          </a:p>
          <a:p>
            <a:pPr indent="3556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земельный налог;</a:t>
            </a:r>
          </a:p>
          <a:p>
            <a:pPr indent="3556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транспортный налог;</a:t>
            </a:r>
          </a:p>
          <a:p>
            <a:pPr indent="3556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государственная пошлина (за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действий).</a:t>
            </a:r>
          </a:p>
        </p:txBody>
      </p:sp>
    </p:spTree>
    <p:extLst>
      <p:ext uri="{BB962C8B-B14F-4D97-AF65-F5344CB8AC3E}">
        <p14:creationId xmlns:p14="http://schemas.microsoft.com/office/powerpoint/2010/main" val="15210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8900000">
            <a:off x="-151146" y="730984"/>
            <a:ext cx="23769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Доходы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32656"/>
            <a:ext cx="806489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Моховского сельского поселения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формируются за счет: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доходов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имущества, находящегося в муниципальной собственности Моховского сельского поселения, за исключением имущества бюджетных и автономных учреждений, а также имущества муниципальных унитарных предприятий, в том числе казенных;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доходов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платных услуг, оказываемых казенными учреждениями;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доходов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продажи имущества (кроме акций и иных форм участия в капитале), находящегося в муниципальной собственности Моховского сельского поселения, за исключением движимого имущества бюджетных и автономных учреждений, а также имущества муниципальных унитарных предприятий, в том числе казенных;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части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прибыли муниципальных унитарных предприятий, остающейся после уплаты налогов и иных обязательных платежей, в размерах, определяемых в порядке, установленном муниципальными правовыми актами представительных органов муниципальных образований;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использование лесов, расположенных на землях, находящихся в муниципальной собственности;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пользование водными объектами в зависимости от права собственности на водные объекты;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увеличение площади земельных участков, находящихся в частной собственности, в результате перераспределения таких земельных участков и земельных участков, находящихся в муниципальной собственности;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соглашениям об установлении сервитута, заключенным органами местного самоуправления, государственными или муниципальными предприятиями либо государственными или муниципальными учреждениями в отношении земельных участков, находящихся в муниципальной собственности;</a:t>
            </a:r>
          </a:p>
          <a:p>
            <a:pPr indent="35560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получаемых в результате применения мер гражданско-правовой, административной ответственности, в том числе штрафов, конфискации, компенсации, а также средств, получаемых в возмещение вреда, причиненного Моховскому сельскому поселению, и иных сумм принудительного изъятия.</a:t>
            </a:r>
          </a:p>
          <a:p>
            <a:pPr indent="3556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909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13091"/>
            <a:ext cx="7344816" cy="16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Безвозмездные поступления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поступления из других бюджетов (из федерального, краевого и районного бюджетов) в форме дотаций, субсидий, субвенций и иных межбюджетных трансфертов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8900000">
            <a:off x="59730" y="755122"/>
            <a:ext cx="23769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Доходы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270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992888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Расходы бюджета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Моховского сельского поселения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выплачиваемые из бюджета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Моховского сельского поселения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денежные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средства, за исключением средств, являющихся источниками финансирования дефицита бюджета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Моховского сельского поселения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Расходы бюджета направляются на выполнение полномочий органов местного самоуправления, установленных Федеральным законом от 06.10.2003 № 131-ФЗ «Об общих принципах организации местного самоуправления в Российской Федерации» (статья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14).</a:t>
            </a: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81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Words>2893</Words>
  <Application>Microsoft Office PowerPoint</Application>
  <PresentationFormat>Экран (4:3)</PresentationFormat>
  <Paragraphs>453</Paragraphs>
  <Slides>42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1_Воздушный поток</vt:lpstr>
      <vt:lpstr> Публичный бюджет  Моховского сельского поселения на 2018 год и плановый период  2019 и 2020 годов (бюджет для граждан)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налоговых и неналоговых доходов бюджета Моховского сельского поселения на 2017, 2018 годы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бюджет  Кунгурского муниципального района на 2016 год и плановый период  2017 и 2018 годов (бюджет для граждан)</dc:title>
  <dc:creator>Моховое</dc:creator>
  <cp:lastModifiedBy>Комп</cp:lastModifiedBy>
  <cp:revision>163</cp:revision>
  <cp:lastPrinted>2018-03-20T08:50:30Z</cp:lastPrinted>
  <dcterms:modified xsi:type="dcterms:W3CDTF">2018-03-22T08:45:34Z</dcterms:modified>
</cp:coreProperties>
</file>