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44"/>
  </p:notesMasterIdLst>
  <p:sldIdLst>
    <p:sldId id="256" r:id="rId2"/>
    <p:sldId id="257" r:id="rId3"/>
    <p:sldId id="271" r:id="rId4"/>
    <p:sldId id="27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326" r:id="rId18"/>
    <p:sldId id="270" r:id="rId19"/>
    <p:sldId id="273" r:id="rId20"/>
    <p:sldId id="283" r:id="rId21"/>
    <p:sldId id="284" r:id="rId22"/>
    <p:sldId id="287" r:id="rId23"/>
    <p:sldId id="285" r:id="rId24"/>
    <p:sldId id="325" r:id="rId25"/>
    <p:sldId id="314" r:id="rId26"/>
    <p:sldId id="274" r:id="rId27"/>
    <p:sldId id="275" r:id="rId28"/>
    <p:sldId id="276" r:id="rId29"/>
    <p:sldId id="303" r:id="rId30"/>
    <p:sldId id="304" r:id="rId31"/>
    <p:sldId id="327" r:id="rId32"/>
    <p:sldId id="328" r:id="rId33"/>
    <p:sldId id="329" r:id="rId34"/>
    <p:sldId id="280" r:id="rId35"/>
    <p:sldId id="330" r:id="rId36"/>
    <p:sldId id="331" r:id="rId37"/>
    <p:sldId id="281" r:id="rId38"/>
    <p:sldId id="302" r:id="rId39"/>
    <p:sldId id="298" r:id="rId40"/>
    <p:sldId id="317" r:id="rId41"/>
    <p:sldId id="282" r:id="rId42"/>
    <p:sldId id="294" r:id="rId43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09" autoAdjust="0"/>
    <p:restoredTop sz="94665" autoAdjust="0"/>
  </p:normalViewPr>
  <p:slideViewPr>
    <p:cSldViewPr>
      <p:cViewPr>
        <p:scale>
          <a:sx n="80" d="100"/>
          <a:sy n="80" d="100"/>
        </p:scale>
        <p:origin x="-1290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93;&#1086;&#1074;&#1086;&#1077;\Documents\&#1044;&#1054;&#1050;&#1059;&#1052;&#1045;&#1053;&#1058;&#1067;%20&#1057;.&#1058;.&#1042;\&#1041;&#1070;&#1044;&#1046;&#1045;&#1058;%202014-2016\&#1087;&#1086;&#1085;&#1103;&#1090;&#1085;&#1099;&#1081;%20&#1073;&#1102;&#1076;&#1078;&#1077;&#1090;\&#1050;&#1085;&#1080;&#1075;&#1072;1%202015-2019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93;&#1086;&#1074;&#1086;&#1077;\Documents\&#1044;&#1054;&#1050;&#1059;&#1052;&#1045;&#1053;&#1058;&#1067;%20&#1057;.&#1058;.&#1042;\&#1041;&#1070;&#1044;&#1046;&#1045;&#1058;%202014-2016\&#1087;&#1086;&#1085;&#1103;&#1090;&#1085;&#1099;&#1081;%20&#1073;&#1102;&#1076;&#1078;&#1077;&#1090;\&#1050;&#1085;&#1080;&#1075;&#1072;1%202015-2019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93;&#1086;&#1074;&#1086;&#1077;\Documents\&#1044;&#1054;&#1050;&#1059;&#1052;&#1045;&#1053;&#1058;&#1067;%20&#1057;.&#1058;.&#1042;\&#1041;&#1070;&#1044;&#1046;&#1045;&#1058;%202014-2016\&#1087;&#1086;&#1085;&#1103;&#1090;&#1085;&#1099;&#1081;%20&#1073;&#1102;&#1076;&#1078;&#1077;&#1090;\&#1050;&#1085;&#1080;&#1075;&#1072;1%202015-2019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93;&#1086;&#1074;&#1086;&#1077;\Documents\&#1044;&#1054;&#1050;&#1059;&#1052;&#1045;&#1053;&#1058;&#1067;%20&#1057;.&#1058;.&#1042;\&#1041;&#1070;&#1044;&#1046;&#1045;&#1058;%202014-2016\&#1087;&#1086;&#1085;&#1103;&#1090;&#1085;&#1099;&#1081;%20&#1073;&#1102;&#1076;&#1078;&#1077;&#1090;\&#1050;&#1085;&#1080;&#1075;&#1072;1%202015-2019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93;&#1086;&#1074;&#1086;&#1077;\Documents\&#1044;&#1054;&#1050;&#1059;&#1052;&#1045;&#1053;&#1058;&#1067;%20&#1057;.&#1058;.&#1042;\&#1041;&#1070;&#1044;&#1046;&#1045;&#1058;%202014-2016\&#1087;&#1086;&#1085;&#1103;&#1090;&#1085;&#1099;&#1081;%20&#1073;&#1102;&#1076;&#1078;&#1077;&#1090;\&#1050;&#1085;&#1080;&#1075;&#1072;1%202015-2019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93;&#1086;&#1074;&#1086;&#1077;\Documents\&#1044;&#1054;&#1050;&#1059;&#1052;&#1045;&#1053;&#1058;&#1067;%20&#1057;.&#1058;.&#1042;\&#1041;&#1070;&#1044;&#1046;&#1045;&#1058;%202014-2016\&#1087;&#1086;&#1085;&#1103;&#1090;&#1085;&#1099;&#1081;%20&#1073;&#1102;&#1076;&#1078;&#1077;&#1090;\&#1050;&#1085;&#1080;&#1075;&#1072;1%202015-2019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93;&#1086;&#1074;&#1086;&#1077;\Documents\&#1044;&#1054;&#1050;&#1059;&#1052;&#1045;&#1053;&#1058;&#1067;%20&#1057;.&#1058;.&#1042;\&#1041;&#1070;&#1044;&#1046;&#1045;&#1058;%202014-2016\&#1087;&#1086;&#1085;&#1103;&#1090;&#1085;&#1099;&#1081;%20&#1073;&#1102;&#1076;&#1078;&#1077;&#1090;\&#1050;&#1085;&#1080;&#1075;&#1072;1%202015-2019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93;&#1086;&#1074;&#1086;&#1077;\Documents\&#1044;&#1054;&#1050;&#1059;&#1052;&#1045;&#1053;&#1058;&#1067;%20&#1057;.&#1058;.&#1042;\&#1041;&#1070;&#1044;&#1046;&#1045;&#1058;%202014-2016\&#1087;&#1086;&#1085;&#1103;&#1090;&#1085;&#1099;&#1081;%20&#1073;&#1102;&#1076;&#1078;&#1077;&#1090;\&#1050;&#1085;&#1080;&#1075;&#1072;1%202015-2019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93;&#1086;&#1074;&#1086;&#1077;\Documents\&#1044;&#1054;&#1050;&#1059;&#1052;&#1045;&#1053;&#1058;&#1067;%20&#1057;.&#1058;.&#1042;\&#1041;&#1070;&#1044;&#1046;&#1045;&#1058;%202014-2016\&#1087;&#1086;&#1085;&#1103;&#1090;&#1085;&#1099;&#1081;%20&#1073;&#1102;&#1076;&#1078;&#1077;&#1090;\&#1050;&#1085;&#1080;&#1075;&#1072;1%202015-2019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93;&#1086;&#1074;&#1086;&#1077;\Documents\&#1044;&#1054;&#1050;&#1059;&#1052;&#1045;&#1053;&#1058;&#1067;%20&#1057;.&#1058;.&#1042;\&#1041;&#1070;&#1044;&#1046;&#1045;&#1058;%202014-2016\&#1087;&#1086;&#1085;&#1103;&#1090;&#1085;&#1099;&#1081;%20&#1073;&#1102;&#1076;&#1078;&#1077;&#1090;\&#1050;&#1085;&#1080;&#1075;&#1072;1%202015-2019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93;&#1086;&#1074;&#1086;&#1077;\Documents\&#1044;&#1054;&#1050;&#1059;&#1052;&#1045;&#1053;&#1058;&#1067;%20&#1057;.&#1058;.&#1042;\&#1041;&#1070;&#1044;&#1046;&#1045;&#1058;%202014-2016\&#1087;&#1086;&#1085;&#1103;&#1090;&#1085;&#1099;&#1081;%20&#1073;&#1102;&#1076;&#1078;&#1077;&#1090;\&#1050;&#1085;&#1080;&#1075;&#1072;1%202015-2019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93;&#1086;&#1074;&#1086;&#1077;\Documents\&#1044;&#1054;&#1050;&#1059;&#1052;&#1045;&#1053;&#1058;&#1067;%20&#1057;.&#1058;.&#1042;\&#1041;&#1070;&#1044;&#1046;&#1045;&#1058;%202014-2016\&#1087;&#1086;&#1085;&#1103;&#1090;&#1085;&#1099;&#1081;%20&#1073;&#1102;&#1076;&#1078;&#1077;&#1090;\&#1050;&#1085;&#1080;&#1075;&#1072;1%202015-2019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93;&#1086;&#1074;&#1086;&#1077;\Documents\&#1044;&#1054;&#1050;&#1059;&#1052;&#1045;&#1053;&#1058;&#1067;%20&#1057;.&#1058;.&#1042;\&#1041;&#1070;&#1044;&#1046;&#1045;&#1058;%202014-2016\&#1087;&#1086;&#1085;&#1103;&#1090;&#1085;&#1099;&#1081;%20&#1073;&#1102;&#1076;&#1078;&#1077;&#1090;\&#1050;&#1085;&#1080;&#1075;&#1072;1%202015-2019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93;&#1086;&#1074;&#1086;&#1077;\Documents\&#1044;&#1054;&#1050;&#1059;&#1052;&#1045;&#1053;&#1058;&#1067;%20&#1057;.&#1058;.&#1042;\&#1041;&#1070;&#1044;&#1046;&#1045;&#1058;%202014-2016\&#1087;&#1086;&#1085;&#1103;&#1090;&#1085;&#1099;&#1081;%20&#1073;&#1102;&#1076;&#1078;&#1077;&#1090;\&#1050;&#1085;&#1080;&#1075;&#1072;1%202015-2019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93;&#1086;&#1074;&#1086;&#1077;\Documents\&#1044;&#1054;&#1050;&#1059;&#1052;&#1045;&#1053;&#1058;&#1067;%20&#1057;.&#1058;.&#1042;\&#1041;&#1070;&#1044;&#1046;&#1045;&#1058;%202014-2016\&#1087;&#1086;&#1085;&#1103;&#1090;&#1085;&#1099;&#1081;%20&#1073;&#1102;&#1076;&#1078;&#1077;&#1090;\&#1050;&#1085;&#1080;&#1075;&#1072;1%202015-2019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93;&#1086;&#1074;&#1086;&#1077;\Documents\&#1044;&#1054;&#1050;&#1059;&#1052;&#1045;&#1053;&#1058;&#1067;%20&#1057;.&#1058;.&#1042;\&#1041;&#1070;&#1044;&#1046;&#1045;&#1058;%202014-2016\&#1087;&#1086;&#1085;&#1103;&#1090;&#1085;&#1099;&#1081;%20&#1073;&#1102;&#1076;&#1078;&#1077;&#1090;\&#1050;&#1085;&#1080;&#1075;&#1072;1%202015-2019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555597993919258"/>
          <c:y val="0.19354906456185791"/>
          <c:w val="0.77333501157771611"/>
          <c:h val="0.512546596895290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Лист1!$C$7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Лист1!$B$8:$B$12</c:f>
              <c:strCache>
                <c:ptCount val="5"/>
                <c:pt idx="0">
                  <c:v>2015 год (факт)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Лист1!$C$8:$C$12</c:f>
              <c:numCache>
                <c:formatCode>#,##0.0</c:formatCode>
                <c:ptCount val="5"/>
                <c:pt idx="0">
                  <c:v>14919.3</c:v>
                </c:pt>
                <c:pt idx="1">
                  <c:v>11209.4</c:v>
                </c:pt>
                <c:pt idx="2">
                  <c:v>13037</c:v>
                </c:pt>
                <c:pt idx="3">
                  <c:v>11850</c:v>
                </c:pt>
                <c:pt idx="4">
                  <c:v>12672</c:v>
                </c:pt>
              </c:numCache>
            </c:numRef>
          </c:val>
        </c:ser>
        <c:ser>
          <c:idx val="1"/>
          <c:order val="1"/>
          <c:tx>
            <c:strRef>
              <c:f>Лист1!$D$7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Лист1!$B$8:$B$12</c:f>
              <c:strCache>
                <c:ptCount val="5"/>
                <c:pt idx="0">
                  <c:v>2015 год (факт)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Лист1!$D$8:$D$12</c:f>
              <c:numCache>
                <c:formatCode>#,##0.0</c:formatCode>
                <c:ptCount val="5"/>
                <c:pt idx="0">
                  <c:v>14705.9</c:v>
                </c:pt>
                <c:pt idx="1">
                  <c:v>11641.4</c:v>
                </c:pt>
                <c:pt idx="2">
                  <c:v>13037</c:v>
                </c:pt>
                <c:pt idx="3">
                  <c:v>11850</c:v>
                </c:pt>
                <c:pt idx="4">
                  <c:v>12672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581376"/>
        <c:axId val="124582912"/>
      </c:barChart>
      <c:catAx>
        <c:axId val="124581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4582912"/>
        <c:crosses val="autoZero"/>
        <c:auto val="1"/>
        <c:lblAlgn val="ctr"/>
        <c:lblOffset val="100"/>
        <c:tickMarkSkip val="1"/>
        <c:noMultiLvlLbl val="0"/>
      </c:catAx>
      <c:valAx>
        <c:axId val="1245829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45813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 rtl="0"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dTable>
      <c:spPr>
        <a:noFill/>
        <a:ln w="12700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9"/>
      <c:rotY val="20"/>
      <c:depthPercent val="100"/>
      <c:rAngAx val="1"/>
    </c:view3D>
    <c:floor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FFFFFF" mc:Ignorable="a14" a14:legacySpreadsheetColorIndex="9"/>
            </a:gs>
            <a:gs pos="100000">
              <a:srgbClr xmlns:mc="http://schemas.openxmlformats.org/markup-compatibility/2006" xmlns:a14="http://schemas.microsoft.com/office/drawing/2010/main" val="FFFFFF" mc:Ignorable="a14" a14:legacySpreadsheetColorIndex="9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FFFFFF"/>
          </a:solidFill>
          <a:prstDash val="solid"/>
        </a:ln>
      </c:spPr>
    </c:sideWall>
    <c:backWall>
      <c:thickness val="0"/>
      <c:spPr>
        <a:noFill/>
        <a:ln w="12700">
          <a:solidFill>
            <a:srgbClr val="FFFFFF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7037270341207335E-2"/>
          <c:y val="3.106332138590203E-2"/>
          <c:w val="0.86000186632349462"/>
          <c:h val="0.806454435674408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635656319961836E-2"/>
                  <c:y val="-6.0961601727371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018872425523867E-2"/>
                  <c:y val="-4.5794911824663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769890284102573E-2"/>
                  <c:y val="-3.8014129852766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009982110327188E-2"/>
                  <c:y val="-1.3852359584832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5539006228312771E-2"/>
                  <c:y val="-2.6700395109151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Лист1!$B$105:$B$109</c:f>
              <c:strCache>
                <c:ptCount val="5"/>
                <c:pt idx="0">
                  <c:v>2015 год (факт)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Лист1!$C$105:$C$109</c:f>
              <c:numCache>
                <c:formatCode>General</c:formatCode>
                <c:ptCount val="5"/>
                <c:pt idx="0">
                  <c:v>5760.6</c:v>
                </c:pt>
                <c:pt idx="1">
                  <c:v>5395</c:v>
                </c:pt>
                <c:pt idx="2">
                  <c:v>5740.6</c:v>
                </c:pt>
                <c:pt idx="3">
                  <c:v>5599.5</c:v>
                </c:pt>
                <c:pt idx="4">
                  <c:v>5599.5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898944"/>
        <c:axId val="128900480"/>
        <c:axId val="0"/>
      </c:bar3DChart>
      <c:catAx>
        <c:axId val="128898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8900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890048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88989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8371801281339112E-2"/>
                  <c:y val="-1.888056580248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208981409473022E-2"/>
                  <c:y val="-1.5733804835407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6743602562678223E-3"/>
                  <c:y val="-2.8320848703732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208981409473022E-2"/>
                  <c:y val="-2.8320848703732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2046161537606933E-2"/>
                  <c:y val="-2.8320848703732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Лист1!$B$246:$B$250</c:f>
              <c:strCache>
                <c:ptCount val="5"/>
                <c:pt idx="0">
                  <c:v>2015 год (факт)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Лист1!$C$246:$C$250</c:f>
              <c:numCache>
                <c:formatCode>General</c:formatCode>
                <c:ptCount val="5"/>
                <c:pt idx="0">
                  <c:v>171.5</c:v>
                </c:pt>
                <c:pt idx="1">
                  <c:v>185.6</c:v>
                </c:pt>
                <c:pt idx="2">
                  <c:v>181.8</c:v>
                </c:pt>
                <c:pt idx="3">
                  <c:v>181.8</c:v>
                </c:pt>
                <c:pt idx="4">
                  <c:v>181.8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2026752"/>
        <c:axId val="132029440"/>
        <c:axId val="0"/>
      </c:bar3DChart>
      <c:catAx>
        <c:axId val="1320267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32029440"/>
        <c:crosses val="autoZero"/>
        <c:auto val="1"/>
        <c:lblAlgn val="ctr"/>
        <c:lblOffset val="100"/>
        <c:noMultiLvlLbl val="0"/>
      </c:catAx>
      <c:valAx>
        <c:axId val="132029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2026752"/>
        <c:crosses val="autoZero"/>
        <c:crossBetween val="between"/>
      </c:valAx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7636929230085547E-3"/>
                  <c:y val="-4.4481670949716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8184646150427735E-3"/>
                  <c:y val="-3.8127146528328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8184646150427735E-3"/>
                  <c:y val="-5.4013457581798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Лист1!$B$215:$B$219</c:f>
              <c:strCache>
                <c:ptCount val="5"/>
                <c:pt idx="0">
                  <c:v>2015 год (факт)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Лист1!$C$215:$C$219</c:f>
              <c:numCache>
                <c:formatCode>General</c:formatCode>
                <c:ptCount val="5"/>
                <c:pt idx="0">
                  <c:v>441.7</c:v>
                </c:pt>
                <c:pt idx="1">
                  <c:v>632</c:v>
                </c:pt>
                <c:pt idx="2">
                  <c:v>740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2039040"/>
        <c:axId val="132073344"/>
        <c:axId val="0"/>
      </c:bar3DChart>
      <c:catAx>
        <c:axId val="132039040"/>
        <c:scaling>
          <c:orientation val="minMax"/>
        </c:scaling>
        <c:delete val="0"/>
        <c:axPos val="b"/>
        <c:majorTickMark val="out"/>
        <c:minorTickMark val="none"/>
        <c:tickLblPos val="nextTo"/>
        <c:crossAx val="132073344"/>
        <c:crosses val="autoZero"/>
        <c:auto val="1"/>
        <c:lblAlgn val="ctr"/>
        <c:lblOffset val="100"/>
        <c:noMultiLvlLbl val="0"/>
      </c:catAx>
      <c:valAx>
        <c:axId val="132073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2039040"/>
        <c:crosses val="autoZero"/>
        <c:crossBetween val="between"/>
      </c:valAx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66"/>
      <c:rotY val="20"/>
      <c:depthPercent val="100"/>
      <c:rAngAx val="1"/>
    </c:view3D>
    <c:floor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FFFFFF" mc:Ignorable="a14" a14:legacySpreadsheetColorIndex="9"/>
            </a:gs>
            <a:gs pos="100000">
              <a:srgbClr xmlns:mc="http://schemas.openxmlformats.org/markup-compatibility/2006" xmlns:a14="http://schemas.microsoft.com/office/drawing/2010/main" val="FFFFFF" mc:Ignorable="a14" a14:legacySpreadsheetColorIndex="9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FFFFFF"/>
          </a:solidFill>
          <a:prstDash val="solid"/>
        </a:ln>
      </c:spPr>
    </c:sideWall>
    <c:backWall>
      <c:thickness val="0"/>
      <c:spPr>
        <a:noFill/>
        <a:ln w="12700">
          <a:solidFill>
            <a:srgbClr val="FFFFFF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7087532058322046E-2"/>
          <c:y val="5.7279236276849645E-2"/>
          <c:w val="0.89482342047086816"/>
          <c:h val="0.8663484486873508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6345457085501218E-2"/>
                  <c:y val="-5.02035216958262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505122987161872E-2"/>
                  <c:y val="-7.715257549846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956035682990299E-2"/>
                  <c:y val="-4.2222013417773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7025243794801543E-2"/>
                  <c:y val="-3.5879703581205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9657411833683676E-2"/>
                  <c:y val="-4.04457557363802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Лист1!$B$117:$B$121</c:f>
              <c:strCache>
                <c:ptCount val="5"/>
                <c:pt idx="0">
                  <c:v>2015 год (факт)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Лист1!$C$117:$C$121</c:f>
              <c:numCache>
                <c:formatCode>General</c:formatCode>
                <c:ptCount val="5"/>
                <c:pt idx="0">
                  <c:v>2840.6</c:v>
                </c:pt>
                <c:pt idx="1">
                  <c:v>2019</c:v>
                </c:pt>
                <c:pt idx="2">
                  <c:v>2475</c:v>
                </c:pt>
                <c:pt idx="3">
                  <c:v>2463.6</c:v>
                </c:pt>
                <c:pt idx="4">
                  <c:v>2554.8000000000002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2181376"/>
        <c:axId val="132203648"/>
        <c:axId val="0"/>
      </c:bar3DChart>
      <c:catAx>
        <c:axId val="132181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32203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220364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321813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66"/>
      <c:rotY val="20"/>
      <c:depthPercent val="100"/>
      <c:rAngAx val="1"/>
    </c:view3D>
    <c:floor>
      <c:thickness val="0"/>
      <c:spPr>
        <a:solidFill>
          <a:srgbClr val="FFFFFF"/>
        </a:solidFill>
        <a:ln w="3175">
          <a:solidFill>
            <a:srgbClr val="FFFFFF"/>
          </a:solidFill>
          <a:prstDash val="solid"/>
        </a:ln>
      </c:spPr>
    </c:floor>
    <c:sideWall>
      <c:thickness val="0"/>
      <c:spPr>
        <a:noFill/>
        <a:ln w="12700">
          <a:solidFill>
            <a:srgbClr val="FFFFFF"/>
          </a:solidFill>
          <a:prstDash val="solid"/>
        </a:ln>
      </c:spPr>
    </c:sideWall>
    <c:backWall>
      <c:thickness val="0"/>
      <c:spPr>
        <a:noFill/>
        <a:ln w="12700">
          <a:solidFill>
            <a:srgbClr val="FFFFFF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542627559904527"/>
          <c:y val="3.3412887828162291E-2"/>
          <c:w val="0.88349654173073067"/>
          <c:h val="0.8663484486873508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F00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7099039421703984E-2"/>
                  <c:y val="-2.5317873451976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293700948911499E-2"/>
                  <c:y val="-3.1997444233551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161313854303921E-2"/>
                  <c:y val="-5.9841767989025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1119724312900656E-2"/>
                  <c:y val="-4.21749071342215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4077964889819985E-2"/>
                  <c:y val="-4.811706412593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Лист1!$B$198:$B$202</c:f>
              <c:strCache>
                <c:ptCount val="5"/>
                <c:pt idx="0">
                  <c:v>2015 год (факт)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Лист1!$C$198:$C$202</c:f>
              <c:numCache>
                <c:formatCode>General</c:formatCode>
                <c:ptCount val="5"/>
                <c:pt idx="0">
                  <c:v>1953.9</c:v>
                </c:pt>
                <c:pt idx="1">
                  <c:v>636.5</c:v>
                </c:pt>
                <c:pt idx="2">
                  <c:v>637.5</c:v>
                </c:pt>
                <c:pt idx="3">
                  <c:v>46.8</c:v>
                </c:pt>
                <c:pt idx="4">
                  <c:v>440.2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2254336"/>
        <c:axId val="132256128"/>
        <c:axId val="0"/>
      </c:bar3DChart>
      <c:catAx>
        <c:axId val="132254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32256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225612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322543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66"/>
      <c:rotY val="20"/>
      <c:depthPercent val="100"/>
      <c:rAngAx val="1"/>
    </c:view3D>
    <c:floor>
      <c:thickness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noFill/>
          <a:prstDash val="solid"/>
        </a:ln>
      </c:spPr>
    </c:sideWall>
    <c:backWall>
      <c:thickness val="0"/>
      <c:spPr>
        <a:noFill/>
        <a:ln w="12700"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0.10409941475762131"/>
          <c:y val="2.0684168655529037E-2"/>
          <c:w val="0.89482342047086816"/>
          <c:h val="0.8663484486873508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2203046921740233E-2"/>
                  <c:y val="-3.3726345066055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268848905919383E-2"/>
                  <c:y val="-5.304393036789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032327567134158E-2"/>
                  <c:y val="-1.8727203568718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039442790594452E-2"/>
                  <c:y val="-1.9744745875693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7997594221229533E-2"/>
                  <c:y val="-1.6660107445688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Лист1!$B$162:$B$166</c:f>
              <c:strCache>
                <c:ptCount val="5"/>
                <c:pt idx="0">
                  <c:v>2015 год (факт)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Лист1!$C$162:$C$166</c:f>
              <c:numCache>
                <c:formatCode>General</c:formatCode>
                <c:ptCount val="5"/>
                <c:pt idx="0">
                  <c:v>2824.2</c:v>
                </c:pt>
                <c:pt idx="1">
                  <c:v>2575</c:v>
                </c:pt>
                <c:pt idx="2">
                  <c:v>2927.3</c:v>
                </c:pt>
                <c:pt idx="3">
                  <c:v>2927.3</c:v>
                </c:pt>
                <c:pt idx="4">
                  <c:v>2927.3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3720704"/>
        <c:axId val="133730688"/>
        <c:axId val="0"/>
      </c:bar3DChart>
      <c:catAx>
        <c:axId val="133720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33730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373068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337207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567727042674269E-2"/>
                  <c:y val="-4.232863015220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8789764100285156E-3"/>
                  <c:y val="-4.5856015998222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636929230085547E-2"/>
                  <c:y val="-5.2910787690256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757952820057031E-2"/>
                  <c:y val="-5.2910787690256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677270426742707E-2"/>
                  <c:y val="-5.2910787690256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Лист1!$B$253:$B$257</c:f>
              <c:strCache>
                <c:ptCount val="5"/>
                <c:pt idx="0">
                  <c:v>2015 год (факт)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Лист1!$C$253:$C$257</c:f>
              <c:numCache>
                <c:formatCode>General</c:formatCode>
                <c:ptCount val="5"/>
                <c:pt idx="0">
                  <c:v>682.2</c:v>
                </c:pt>
                <c:pt idx="1">
                  <c:v>160.1</c:v>
                </c:pt>
                <c:pt idx="2">
                  <c:v>296.60000000000002</c:v>
                </c:pt>
                <c:pt idx="3">
                  <c:v>296.60000000000002</c:v>
                </c:pt>
                <c:pt idx="4">
                  <c:v>296.60000000000002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3743744"/>
        <c:axId val="133779456"/>
        <c:axId val="0"/>
      </c:bar3DChart>
      <c:catAx>
        <c:axId val="133743744"/>
        <c:scaling>
          <c:orientation val="minMax"/>
        </c:scaling>
        <c:delete val="0"/>
        <c:axPos val="b"/>
        <c:majorTickMark val="out"/>
        <c:minorTickMark val="none"/>
        <c:tickLblPos val="nextTo"/>
        <c:crossAx val="133779456"/>
        <c:crosses val="autoZero"/>
        <c:auto val="1"/>
        <c:lblAlgn val="ctr"/>
        <c:lblOffset val="100"/>
        <c:noMultiLvlLbl val="0"/>
      </c:catAx>
      <c:valAx>
        <c:axId val="133779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3743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8.3333333333333332E-3"/>
                  <c:y val="-0.402777777777777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333333333333332E-3"/>
                  <c:y val="-0.14814814814814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3333333333332829E-3"/>
                  <c:y val="-0.208333333333333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666666666666666E-2"/>
                  <c:y val="-0.199074074074073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3333333333333332E-3"/>
                  <c:y val="-0.203703703703703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Лист1!$B$236:$B$240</c:f>
              <c:strCache>
                <c:ptCount val="5"/>
                <c:pt idx="0">
                  <c:v>2015 год (факт)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Лист1!$C$236:$C$240</c:f>
              <c:numCache>
                <c:formatCode>General</c:formatCode>
                <c:ptCount val="5"/>
                <c:pt idx="0">
                  <c:v>31.2</c:v>
                </c:pt>
                <c:pt idx="1">
                  <c:v>38.200000000000003</c:v>
                </c:pt>
                <c:pt idx="2">
                  <c:v>38.200000000000003</c:v>
                </c:pt>
                <c:pt idx="3">
                  <c:v>38.200000000000003</c:v>
                </c:pt>
                <c:pt idx="4">
                  <c:v>38.200000000000003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3532288"/>
        <c:axId val="133641728"/>
        <c:axId val="0"/>
      </c:bar3DChart>
      <c:catAx>
        <c:axId val="133532288"/>
        <c:scaling>
          <c:orientation val="minMax"/>
        </c:scaling>
        <c:delete val="0"/>
        <c:axPos val="b"/>
        <c:majorTickMark val="out"/>
        <c:minorTickMark val="none"/>
        <c:tickLblPos val="nextTo"/>
        <c:crossAx val="133641728"/>
        <c:crosses val="autoZero"/>
        <c:auto val="1"/>
        <c:lblAlgn val="ctr"/>
        <c:lblOffset val="100"/>
        <c:noMultiLvlLbl val="0"/>
      </c:catAx>
      <c:valAx>
        <c:axId val="133641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3532288"/>
        <c:crosses val="autoZero"/>
        <c:crossBetween val="between"/>
      </c:valAx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41"/>
      <c:rotY val="20"/>
      <c:depthPercent val="100"/>
      <c:rAngAx val="1"/>
    </c:view3D>
    <c:floor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FFFFFF" mc:Ignorable="a14" a14:legacySpreadsheetColorIndex="9"/>
            </a:gs>
            <a:gs pos="100000">
              <a:srgbClr xmlns:mc="http://schemas.openxmlformats.org/markup-compatibility/2006" xmlns:a14="http://schemas.microsoft.com/office/drawing/2010/main" val="FFFFFF" mc:Ignorable="a14" a14:legacySpreadsheetColorIndex="9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FFFFFF"/>
          </a:solidFill>
          <a:prstDash val="solid"/>
        </a:ln>
      </c:spPr>
    </c:sideWall>
    <c:backWall>
      <c:thickness val="0"/>
      <c:spPr>
        <a:noFill/>
        <a:ln w="12700">
          <a:solidFill>
            <a:srgbClr val="FFFFFF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356483436415873"/>
          <c:y val="9.3608030179023319E-2"/>
          <c:w val="0.86593126627444972"/>
          <c:h val="0.806454435674408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4252365205608963E-2"/>
                  <c:y val="-3.1334494581288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811993656478258E-2"/>
                  <c:y val="-3.0357714436538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693342351939172E-3"/>
                  <c:y val="-2.99882927346174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348351272516562E-2"/>
                  <c:y val="-4.1345822703345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0459055747618457E-2"/>
                  <c:y val="-4.6006369121789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Лист1!$B$8:$B$12</c:f>
              <c:strCache>
                <c:ptCount val="5"/>
                <c:pt idx="0">
                  <c:v>2015 год (факт)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Лист1!$C$8:$C$12</c:f>
              <c:numCache>
                <c:formatCode>#,##0.0</c:formatCode>
                <c:ptCount val="5"/>
                <c:pt idx="0">
                  <c:v>14919.3</c:v>
                </c:pt>
                <c:pt idx="1">
                  <c:v>11209.4</c:v>
                </c:pt>
                <c:pt idx="2">
                  <c:v>13037</c:v>
                </c:pt>
                <c:pt idx="3">
                  <c:v>11850</c:v>
                </c:pt>
                <c:pt idx="4">
                  <c:v>12672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1914112"/>
        <c:axId val="121915648"/>
        <c:axId val="0"/>
      </c:bar3DChart>
      <c:catAx>
        <c:axId val="121914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1915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191564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19141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Лист1!$B$34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cat>
            <c:strRef>
              <c:f>Лист1!$C$33:$G$33</c:f>
              <c:strCache>
                <c:ptCount val="5"/>
                <c:pt idx="0">
                  <c:v>2015 год (факт)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Лист1!$C$34:$G$34</c:f>
              <c:numCache>
                <c:formatCode>General</c:formatCode>
                <c:ptCount val="5"/>
                <c:pt idx="0">
                  <c:v>5911.5</c:v>
                </c:pt>
                <c:pt idx="1">
                  <c:v>5510.7</c:v>
                </c:pt>
                <c:pt idx="2">
                  <c:v>5505.6</c:v>
                </c:pt>
                <c:pt idx="3">
                  <c:v>5448.3</c:v>
                </c:pt>
                <c:pt idx="4">
                  <c:v>5625.6</c:v>
                </c:pt>
              </c:numCache>
            </c:numRef>
          </c:val>
        </c:ser>
        <c:ser>
          <c:idx val="1"/>
          <c:order val="1"/>
          <c:tx>
            <c:strRef>
              <c:f>Лист1!$B$35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888888888888864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11111111111112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Лист1!$C$33:$G$33</c:f>
              <c:strCache>
                <c:ptCount val="5"/>
                <c:pt idx="0">
                  <c:v>2015 год (факт)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Лист1!$C$35:$G$35</c:f>
              <c:numCache>
                <c:formatCode>General</c:formatCode>
                <c:ptCount val="5"/>
                <c:pt idx="0">
                  <c:v>7628.7</c:v>
                </c:pt>
                <c:pt idx="1">
                  <c:v>5490.3</c:v>
                </c:pt>
                <c:pt idx="2">
                  <c:v>6766.9</c:v>
                </c:pt>
                <c:pt idx="3">
                  <c:v>5637.2</c:v>
                </c:pt>
                <c:pt idx="4">
                  <c:v>6281.9</c:v>
                </c:pt>
              </c:numCache>
            </c:numRef>
          </c:val>
        </c:ser>
        <c:ser>
          <c:idx val="2"/>
          <c:order val="2"/>
          <c:tx>
            <c:strRef>
              <c:f>Лист1!$B$36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2777777777777778E-2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7222222222222221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00000000000000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1666666666666664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8889107611548554E-2"/>
                  <c:y val="-4.62999416739575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Лист1!$C$33:$G$33</c:f>
              <c:strCache>
                <c:ptCount val="5"/>
                <c:pt idx="0">
                  <c:v>2015 год (факт)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Лист1!$C$36:$G$36</c:f>
              <c:numCache>
                <c:formatCode>General</c:formatCode>
                <c:ptCount val="5"/>
                <c:pt idx="0">
                  <c:v>516.9</c:v>
                </c:pt>
                <c:pt idx="1">
                  <c:v>0</c:v>
                </c:pt>
                <c:pt idx="2">
                  <c:v>532</c:v>
                </c:pt>
                <c:pt idx="3">
                  <c:v>532</c:v>
                </c:pt>
                <c:pt idx="4">
                  <c:v>532</c:v>
                </c:pt>
              </c:numCache>
            </c:numRef>
          </c:val>
        </c:ser>
        <c:ser>
          <c:idx val="3"/>
          <c:order val="3"/>
          <c:tx>
            <c:strRef>
              <c:f>Лист1!$B$37</c:f>
              <c:strCache>
                <c:ptCount val="1"/>
                <c:pt idx="0">
                  <c:v>субвенции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9444444444444445E-2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444444444444445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777777777777728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1666666666666664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888888888888889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Лист1!$C$33:$G$33</c:f>
              <c:strCache>
                <c:ptCount val="5"/>
                <c:pt idx="0">
                  <c:v>2015 год (факт)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Лист1!$C$37:$G$37</c:f>
              <c:numCache>
                <c:formatCode>General</c:formatCode>
                <c:ptCount val="5"/>
                <c:pt idx="0">
                  <c:v>252.6</c:v>
                </c:pt>
                <c:pt idx="1">
                  <c:v>208.4</c:v>
                </c:pt>
                <c:pt idx="2">
                  <c:v>232.5</c:v>
                </c:pt>
                <c:pt idx="3">
                  <c:v>232.5</c:v>
                </c:pt>
                <c:pt idx="4">
                  <c:v>232.5</c:v>
                </c:pt>
              </c:numCache>
            </c:numRef>
          </c:val>
        </c:ser>
        <c:ser>
          <c:idx val="4"/>
          <c:order val="4"/>
          <c:tx>
            <c:strRef>
              <c:f>Лист1!$B$38</c:f>
              <c:strCache>
                <c:ptCount val="1"/>
                <c:pt idx="0">
                  <c:v>иные МБТ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000000000000001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888E-2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3333333333333332E-3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3333333333333332E-3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5555555555554534E-3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Лист1!$C$33:$G$33</c:f>
              <c:strCache>
                <c:ptCount val="5"/>
                <c:pt idx="0">
                  <c:v>2015 год (факт)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Лист1!$C$38:$G$38</c:f>
              <c:numCache>
                <c:formatCode>General</c:formatCode>
                <c:ptCount val="5"/>
                <c:pt idx="0">
                  <c:v>609.6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22000512"/>
        <c:axId val="122002048"/>
        <c:axId val="0"/>
      </c:bar3DChart>
      <c:catAx>
        <c:axId val="122000512"/>
        <c:scaling>
          <c:orientation val="minMax"/>
        </c:scaling>
        <c:delete val="0"/>
        <c:axPos val="b"/>
        <c:majorTickMark val="out"/>
        <c:minorTickMark val="none"/>
        <c:tickLblPos val="nextTo"/>
        <c:crossAx val="122002048"/>
        <c:crosses val="autoZero"/>
        <c:auto val="1"/>
        <c:lblAlgn val="ctr"/>
        <c:lblOffset val="100"/>
        <c:noMultiLvlLbl val="0"/>
      </c:catAx>
      <c:valAx>
        <c:axId val="1220020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20005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noFill/>
  </c:spPr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FFFFFF"/>
          </a:solidFill>
          <a:prstDash val="solid"/>
        </a:ln>
      </c:spPr>
    </c:sideWall>
    <c:backWall>
      <c:thickness val="0"/>
      <c:spPr>
        <a:noFill/>
        <a:ln w="12700">
          <a:solidFill>
            <a:srgbClr val="FFFFFF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000023330417029"/>
          <c:y val="0.19713299278450405"/>
          <c:w val="0.86000186632349462"/>
          <c:h val="0.6559162743485185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Лист1!$B$43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Лист1!$C$42:$G$42</c:f>
              <c:strCache>
                <c:ptCount val="5"/>
                <c:pt idx="0">
                  <c:v>2015 год (факт)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Лист1!$C$43:$G$43</c:f>
              <c:numCache>
                <c:formatCode>General</c:formatCode>
                <c:ptCount val="5"/>
                <c:pt idx="0">
                  <c:v>5414.9</c:v>
                </c:pt>
                <c:pt idx="1">
                  <c:v>5110.8999999999996</c:v>
                </c:pt>
                <c:pt idx="2">
                  <c:v>5070.1000000000004</c:v>
                </c:pt>
                <c:pt idx="3">
                  <c:v>5117</c:v>
                </c:pt>
                <c:pt idx="4">
                  <c:v>5272.1</c:v>
                </c:pt>
              </c:numCache>
            </c:numRef>
          </c:val>
        </c:ser>
        <c:ser>
          <c:idx val="1"/>
          <c:order val="1"/>
          <c:tx>
            <c:strRef>
              <c:f>Лист1!$B$44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Лист1!$C$42:$G$42</c:f>
              <c:strCache>
                <c:ptCount val="5"/>
                <c:pt idx="0">
                  <c:v>2015 год (факт)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Лист1!$C$44:$G$44</c:f>
              <c:numCache>
                <c:formatCode>General</c:formatCode>
                <c:ptCount val="5"/>
                <c:pt idx="0">
                  <c:v>496.6</c:v>
                </c:pt>
                <c:pt idx="1">
                  <c:v>399.8</c:v>
                </c:pt>
                <c:pt idx="2">
                  <c:v>435.5</c:v>
                </c:pt>
                <c:pt idx="3">
                  <c:v>331.3</c:v>
                </c:pt>
                <c:pt idx="4">
                  <c:v>353.5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9270912"/>
        <c:axId val="129272448"/>
        <c:axId val="0"/>
      </c:bar3DChart>
      <c:catAx>
        <c:axId val="129270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9272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927244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927091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8.5457468048318261E-2"/>
          <c:y val="2.8673835125448029E-2"/>
          <c:w val="0.83473438226389085"/>
          <c:h val="7.8853422892030983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Times New Roman" panose="02020603050405020304" pitchFamily="18" charset="0"/>
              <a:ea typeface="Arial Cyr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327984924751953"/>
          <c:y val="0.26442016646676447"/>
          <c:w val="0.75119964797718486"/>
          <c:h val="0.7283583417424324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1956980987132707"/>
                  <c:y val="-4.076335845399739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5.3163148227484698E-4"/>
                  <c:y val="-0.1052428599602272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1810334214789746"/>
                  <c:y val="5.349282128783582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6.8054344989240331E-4"/>
                  <c:y val="0.11264430383582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9.1290521142643286E-2"/>
                  <c:y val="7.07563894498526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2723207910455847"/>
                  <c:y val="-3.61633372971427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5.0970439201666398E-2"/>
                  <c:y val="7.594938727516190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0.17792261895968445"/>
                  <c:y val="8.4388208083513232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Лист1!$B$57:$B$65</c:f>
              <c:strCache>
                <c:ptCount val="9"/>
                <c:pt idx="0">
                  <c:v>НДФЛ</c:v>
                </c:pt>
                <c:pt idx="1">
                  <c:v>Налог на имущество</c:v>
                </c:pt>
                <c:pt idx="2">
                  <c:v>Земельный налог</c:v>
                </c:pt>
                <c:pt idx="3">
                  <c:v>Транспортный налог</c:v>
                </c:pt>
                <c:pt idx="4">
                  <c:v>Акцизы</c:v>
                </c:pt>
                <c:pt idx="5">
                  <c:v>госпошлина</c:v>
                </c:pt>
                <c:pt idx="6">
                  <c:v>аренда мун.имущества</c:v>
                </c:pt>
                <c:pt idx="7">
                  <c:v>доходы от использования мун.имущества (плата за наем)</c:v>
                </c:pt>
                <c:pt idx="8">
                  <c:v>доходы, связанные с экслуатацией мун.имущества</c:v>
                </c:pt>
              </c:strCache>
            </c:strRef>
          </c:cat>
          <c:val>
            <c:numRef>
              <c:f>Лист1!$C$57:$C$65</c:f>
              <c:numCache>
                <c:formatCode>General</c:formatCode>
                <c:ptCount val="9"/>
                <c:pt idx="0">
                  <c:v>879</c:v>
                </c:pt>
                <c:pt idx="1">
                  <c:v>975</c:v>
                </c:pt>
                <c:pt idx="2">
                  <c:v>1215.4000000000001</c:v>
                </c:pt>
                <c:pt idx="3">
                  <c:v>1138.4000000000001</c:v>
                </c:pt>
                <c:pt idx="4">
                  <c:v>870.1</c:v>
                </c:pt>
                <c:pt idx="5">
                  <c:v>33</c:v>
                </c:pt>
                <c:pt idx="6">
                  <c:v>399.8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349893555370726E-2"/>
          <c:y val="0.10054029944385265"/>
          <c:w val="0.82256588607271863"/>
          <c:h val="0.79891940111229476"/>
        </c:manualLayout>
      </c:layout>
      <c:pie3DChart>
        <c:varyColors val="1"/>
        <c:ser>
          <c:idx val="0"/>
          <c:order val="0"/>
          <c:explosion val="13"/>
          <c:dPt>
            <c:idx val="6"/>
            <c:bubble3D val="0"/>
            <c:explosion val="10"/>
          </c:dPt>
          <c:dLbls>
            <c:dLbl>
              <c:idx val="0"/>
              <c:layout>
                <c:manualLayout>
                  <c:x val="8.0800834559926829E-3"/>
                  <c:y val="-8.803363290451449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7241855657335028E-3"/>
                  <c:y val="-0.2322302281345800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5106936316385267"/>
                  <c:y val="2.778340532969103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9.939972999633037E-4"/>
                  <c:y val="0.2612243764298298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2.0802493416647409E-2"/>
                  <c:y val="-6.23427462308109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292088491642098"/>
                  <c:y val="-0.1094753282483216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4.3496386908079318E-2"/>
                  <c:y val="-5.37857499683751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0.46681947878112334"/>
                  <c:y val="4.089980076966340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0.15296626034268401"/>
                  <c:y val="9.3240106930984998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Лист1!$B$57:$B$65</c:f>
              <c:strCache>
                <c:ptCount val="9"/>
                <c:pt idx="0">
                  <c:v>НДФЛ</c:v>
                </c:pt>
                <c:pt idx="1">
                  <c:v>Налог на имущество</c:v>
                </c:pt>
                <c:pt idx="2">
                  <c:v>Земельный налог</c:v>
                </c:pt>
                <c:pt idx="3">
                  <c:v>Транспортный налог</c:v>
                </c:pt>
                <c:pt idx="4">
                  <c:v>Акцизы</c:v>
                </c:pt>
                <c:pt idx="5">
                  <c:v>госпошлина</c:v>
                </c:pt>
                <c:pt idx="6">
                  <c:v>аренда мун.имущества</c:v>
                </c:pt>
                <c:pt idx="7">
                  <c:v>доходы от использования мун.имущества (плата за наем)</c:v>
                </c:pt>
                <c:pt idx="8">
                  <c:v>доходы, связанные с экслуатацией мун.имущества</c:v>
                </c:pt>
              </c:strCache>
            </c:strRef>
          </c:cat>
          <c:val>
            <c:numRef>
              <c:f>Лист1!$D$57:$D$65</c:f>
              <c:numCache>
                <c:formatCode>General</c:formatCode>
                <c:ptCount val="9"/>
                <c:pt idx="0">
                  <c:v>920.5</c:v>
                </c:pt>
                <c:pt idx="1">
                  <c:v>975</c:v>
                </c:pt>
                <c:pt idx="2">
                  <c:v>1215.4000000000001</c:v>
                </c:pt>
                <c:pt idx="3">
                  <c:v>1193.8</c:v>
                </c:pt>
                <c:pt idx="4">
                  <c:v>738.7</c:v>
                </c:pt>
                <c:pt idx="5">
                  <c:v>26.7</c:v>
                </c:pt>
                <c:pt idx="6">
                  <c:v>307.89999999999998</c:v>
                </c:pt>
                <c:pt idx="7">
                  <c:v>29.6</c:v>
                </c:pt>
                <c:pt idx="8">
                  <c:v>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7.2729605072517712E-3"/>
                  <c:y val="-3.85807826908121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545921014503542E-2"/>
                  <c:y val="-5.51154038440173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2729605072517712E-3"/>
                  <c:y val="-4.4092323075213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909440760877657E-2"/>
                  <c:y val="-6.0626944228419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545921014503542E-2"/>
                  <c:y val="-4.9603863459615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Лист1!$B$74:$B$78</c:f>
              <c:strCache>
                <c:ptCount val="5"/>
                <c:pt idx="0">
                  <c:v>2015 год (факт)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Лист1!$C$74:$C$78</c:f>
              <c:numCache>
                <c:formatCode>#,##0.0</c:formatCode>
                <c:ptCount val="5"/>
                <c:pt idx="0">
                  <c:v>14705.9</c:v>
                </c:pt>
                <c:pt idx="1">
                  <c:v>11641.4</c:v>
                </c:pt>
                <c:pt idx="2">
                  <c:v>13037</c:v>
                </c:pt>
                <c:pt idx="3">
                  <c:v>11850</c:v>
                </c:pt>
                <c:pt idx="4">
                  <c:v>12672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8796544"/>
        <c:axId val="128803584"/>
        <c:axId val="0"/>
      </c:bar3DChart>
      <c:catAx>
        <c:axId val="128796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8803584"/>
        <c:crosses val="autoZero"/>
        <c:auto val="1"/>
        <c:lblAlgn val="ctr"/>
        <c:lblOffset val="100"/>
        <c:noMultiLvlLbl val="0"/>
      </c:catAx>
      <c:valAx>
        <c:axId val="12880358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128796544"/>
        <c:crosses val="autoZero"/>
        <c:crossBetween val="between"/>
      </c:valAx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345238095238096"/>
          <c:y val="9.538479211308637E-2"/>
          <c:w val="0.72222222222222221"/>
          <c:h val="0.70160712272233261"/>
        </c:manualLayout>
      </c:layout>
      <c:pie3DChart>
        <c:varyColors val="1"/>
        <c:ser>
          <c:idx val="0"/>
          <c:order val="0"/>
          <c:explosion val="9"/>
          <c:dLbls>
            <c:dLbl>
              <c:idx val="0"/>
              <c:layout>
                <c:manualLayout>
                  <c:x val="-1.4384139482564679E-3"/>
                  <c:y val="-0.1601793344916411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5710848643919516E-2"/>
                  <c:y val="1.1110716168045816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1404230721159862"/>
                  <c:y val="3.2884895099067807E-2"/>
                </c:manualLayout>
              </c:layout>
              <c:tx>
                <c:rich>
                  <a:bodyPr/>
                  <a:lstStyle/>
                  <a:p>
                    <a:r>
                      <a:rPr lang="ru-RU" sz="1100"/>
                      <a:t>национальная безопасность и правоохранительная деятельность
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7.3226940382452185E-2"/>
                  <c:y val="4.231040751611701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2751640419947508"/>
                  <c:y val="-6.21651631498032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1228252718410199"/>
                  <c:y val="-5.29952913632307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6.4979377577802769E-2"/>
                  <c:y val="-3.290961173461112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Лист1!$B$81:$B$88</c:f>
              <c:strCache>
                <c:ptCount val="8"/>
                <c:pt idx="0">
                  <c:v>общегос.вопросы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спорт</c:v>
                </c:pt>
              </c:strCache>
            </c:strRef>
          </c:cat>
          <c:val>
            <c:numRef>
              <c:f>Лист1!$C$81:$C$88</c:f>
              <c:numCache>
                <c:formatCode>#,##0.0</c:formatCode>
                <c:ptCount val="8"/>
                <c:pt idx="0">
                  <c:v>5740.6</c:v>
                </c:pt>
                <c:pt idx="1">
                  <c:v>181.8</c:v>
                </c:pt>
                <c:pt idx="2">
                  <c:v>740</c:v>
                </c:pt>
                <c:pt idx="3">
                  <c:v>2475</c:v>
                </c:pt>
                <c:pt idx="4">
                  <c:v>637.5</c:v>
                </c:pt>
                <c:pt idx="5">
                  <c:v>2927.3</c:v>
                </c:pt>
                <c:pt idx="6">
                  <c:v>296.60000000000002</c:v>
                </c:pt>
                <c:pt idx="7">
                  <c:v>38.200000000000003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0.82173</cdr:x>
      <cdr:y>0.00883</cdr:y>
    </cdr:from>
    <cdr:to>
      <cdr:x>1</cdr:x>
      <cdr:y>0.07945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14813" y="33339"/>
          <a:ext cx="91440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ru-RU" sz="1600" b="1" dirty="0">
              <a:latin typeface="Times New Roman" pitchFamily="18" charset="0"/>
              <a:cs typeface="Times New Roman" pitchFamily="18" charset="0"/>
            </a:rPr>
            <a:t>2016 год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4697F-0F14-4D45-8D5F-326C6684E320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276CE-C3C2-4600-B310-864B9F9BF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03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112713"/>
            <a:ext cx="4970463" cy="37290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29250" y="3666156"/>
            <a:ext cx="6445910" cy="6162993"/>
          </a:xfrm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F5C3A-8719-43AC-AF12-F943772B47B1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195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mailto:mochovoe@mail.ru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4338" y="1772816"/>
            <a:ext cx="7772400" cy="3960440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Публичный 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b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Моховского сельского поселения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 и плановый период</a:t>
            </a:r>
            <a:b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b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(бюджет для граждан)</a:t>
            </a:r>
            <a:b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\\Pc4\!1local\СИНЕЛЬНИКОВА НПА\гер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04664"/>
            <a:ext cx="936104" cy="161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25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842493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sz="1300" dirty="0">
                <a:latin typeface="Times New Roman"/>
                <a:ea typeface="Calibri"/>
                <a:cs typeface="Times New Roman"/>
              </a:rPr>
              <a:t>К расходам бюджета </a:t>
            </a:r>
            <a:r>
              <a:rPr lang="ru-RU" sz="1300" dirty="0" smtClean="0">
                <a:latin typeface="Times New Roman"/>
                <a:ea typeface="Calibri"/>
                <a:cs typeface="Times New Roman"/>
              </a:rPr>
              <a:t>Моховского сельского поселения относятся </a:t>
            </a:r>
            <a:r>
              <a:rPr lang="ru-RU" sz="1300" dirty="0">
                <a:latin typeface="Times New Roman"/>
                <a:ea typeface="Calibri"/>
                <a:cs typeface="Times New Roman"/>
              </a:rPr>
              <a:t>расходы на:</a:t>
            </a:r>
            <a:endParaRPr lang="ru-RU" sz="1300" dirty="0">
              <a:ea typeface="Calibri"/>
              <a:cs typeface="Times New Roman"/>
            </a:endParaRPr>
          </a:p>
          <a:p>
            <a:pPr indent="450850" algn="just">
              <a:lnSpc>
                <a:spcPct val="150000"/>
              </a:lnSpc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оказание муниципальных  услуг (выполнение работ) включая расходы на оплату муниципальных контрактов на поставку товаров, выполнение работ, оказание услуг для муниципальных нужд, в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расходы на: </a:t>
            </a:r>
          </a:p>
          <a:p>
            <a:pPr indent="450850" algn="just">
              <a:lnSpc>
                <a:spcPct val="150000"/>
              </a:lnSpc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обеспечение выполнения функций казенных учреждений, в том числе по оказанию муниципальных услуг (выполнению работ) физическим и (или) юридическим лицам, </a:t>
            </a:r>
          </a:p>
          <a:p>
            <a:pPr indent="450850" algn="just">
              <a:lnSpc>
                <a:spcPct val="150000"/>
              </a:lnSpc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предоставление субсидий бюджетным учреждениям, включая субсидии на финансовое обеспечение выполнения ими муниципального задания, </a:t>
            </a:r>
          </a:p>
          <a:p>
            <a:pPr indent="450850" algn="just">
              <a:lnSpc>
                <a:spcPct val="150000"/>
              </a:lnSpc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предоставление субсидий некоммерческим организациям, не являющимся муниципальными учреждениями, в том числе в соответствии с договорами (соглашениями) на оказание указанными организациями муниципальных услуг (выполнение работ) физическим и (или) юридическим лицам, </a:t>
            </a:r>
          </a:p>
          <a:p>
            <a:pPr indent="450850" algn="just">
              <a:lnSpc>
                <a:spcPct val="150000"/>
              </a:lnSpc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осуществление бюджетных инвестиций в объекты муниципальной собственности,</a:t>
            </a:r>
          </a:p>
          <a:p>
            <a:pPr indent="450850" algn="just">
              <a:lnSpc>
                <a:spcPct val="150000"/>
              </a:lnSpc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закупку товаров, работ и услуг для обеспечения муниципальных нужд (за исключением расходов на обеспечение выполнения функций казенного учреждения и расходов на осуществление бюджетных инвестиций в объекты муниципальной собственности казенных учреждений), в том числе в целях оказания муниципальных услуг физическим и юридическим лицам;</a:t>
            </a:r>
          </a:p>
          <a:p>
            <a:pPr indent="450850" algn="just">
              <a:lnSpc>
                <a:spcPct val="150000"/>
              </a:lnSpc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социальное обеспечение населения;</a:t>
            </a:r>
          </a:p>
          <a:p>
            <a:pPr indent="450850" algn="just">
              <a:lnSpc>
                <a:spcPct val="150000"/>
              </a:lnSpc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предоставление межбюджетных трансфертов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5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60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4624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/>
                <a:ea typeface="Calibri"/>
                <a:cs typeface="Times New Roman"/>
              </a:rPr>
              <a:t>2. </a:t>
            </a:r>
            <a:r>
              <a:rPr lang="ru-RU" b="1" dirty="0"/>
              <a:t>Основные показатели развития экономики </a:t>
            </a:r>
            <a:endParaRPr lang="ru-RU" dirty="0"/>
          </a:p>
          <a:p>
            <a:pPr algn="ctr"/>
            <a:r>
              <a:rPr lang="ru-RU" b="1" dirty="0"/>
              <a:t>Моховского сельского поселения</a:t>
            </a:r>
            <a:r>
              <a:rPr lang="ru-RU" dirty="0"/>
              <a:t> </a:t>
            </a:r>
            <a:r>
              <a:rPr lang="ru-RU" b="1" dirty="0"/>
              <a:t> в соответствии с прогнозом социально-экономического </a:t>
            </a:r>
            <a:r>
              <a:rPr lang="ru-RU" b="1" dirty="0" smtClean="0"/>
              <a:t>развития Моховского сельского поселения</a:t>
            </a:r>
            <a:endParaRPr lang="ru-RU" b="1" dirty="0"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644" y="5733256"/>
            <a:ext cx="6484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Показатели на 2017-2019 годы – по базовому варианту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142593"/>
              </p:ext>
            </p:extLst>
          </p:nvPr>
        </p:nvGraphicFramePr>
        <p:xfrm>
          <a:off x="539552" y="1988840"/>
          <a:ext cx="8352928" cy="3386147"/>
        </p:xfrm>
        <a:graphic>
          <a:graphicData uri="http://schemas.openxmlformats.org/drawingml/2006/table">
            <a:tbl>
              <a:tblPr/>
              <a:tblGrid>
                <a:gridCol w="2664296"/>
                <a:gridCol w="1008112"/>
                <a:gridCol w="936104"/>
                <a:gridCol w="864096"/>
                <a:gridCol w="936104"/>
                <a:gridCol w="1008112"/>
                <a:gridCol w="936104"/>
              </a:tblGrid>
              <a:tr h="5852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49" marR="7049" marT="7049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2014 г. (факт)</a:t>
                      </a:r>
                    </a:p>
                  </a:txBody>
                  <a:tcPr marL="7049" marR="7049" marT="7049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2015 г. (факт)</a:t>
                      </a:r>
                    </a:p>
                  </a:txBody>
                  <a:tcPr marL="7049" marR="7049" marT="7049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 г. (оценка)</a:t>
                      </a:r>
                    </a:p>
                  </a:txBody>
                  <a:tcPr marL="7049" marR="7049" marT="7049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г. (прогноз)</a:t>
                      </a:r>
                    </a:p>
                  </a:txBody>
                  <a:tcPr marL="7049" marR="7049" marT="7049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г. (прогноз)</a:t>
                      </a:r>
                    </a:p>
                  </a:txBody>
                  <a:tcPr marL="7049" marR="7049" marT="7049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г. (прогноз)</a:t>
                      </a:r>
                    </a:p>
                  </a:txBody>
                  <a:tcPr marL="7049" marR="7049" marT="7049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872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Среднесписочная численность работающих (в среднегодовом исчислении), человек</a:t>
                      </a:r>
                    </a:p>
                  </a:txBody>
                  <a:tcPr marL="7049" marR="7049" marT="7049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983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Фонд оплаты труда - всего, млн. руб.</a:t>
                      </a:r>
                    </a:p>
                  </a:txBody>
                  <a:tcPr marL="7049" marR="7049" marT="7049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40,1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43,0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44,9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47,7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47,3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49,9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852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Средняя заработная плата в экономике </a:t>
                      </a:r>
                      <a:r>
                        <a:rPr lang="ru-RU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Пермского края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руб.</a:t>
                      </a:r>
                    </a:p>
                  </a:txBody>
                  <a:tcPr marL="7049" marR="7049" marT="7049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27244,4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28222,1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29645,0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31215,0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33483,0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36334,0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5852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Индекс потребительских цен </a:t>
                      </a:r>
                      <a:r>
                        <a:rPr lang="ru-RU" sz="16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Пермском крае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49" marR="7049" marT="7049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107,4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114,6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107,6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107,3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107,6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106,7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37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60648"/>
            <a:ext cx="727280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характеристики бюджета Моховского сельского поселения на 2015-2017 годы и плановый период 2018 и 2019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годов,</a:t>
            </a: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тыс. руб.</a:t>
            </a:r>
            <a:endParaRPr lang="ru-RU" sz="11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6651" y="5308053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8650" algn="just"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Моховского сельского поселения на 2017 год и на плановый период 2018 и 2019 годов утвержден решением Совета депутатов Моховского сельского поселения от 26.12.2016 года № 66.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628650" algn="just">
              <a:lnSpc>
                <a:spcPct val="150000"/>
              </a:lnSpc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8413131"/>
              </p:ext>
            </p:extLst>
          </p:nvPr>
        </p:nvGraphicFramePr>
        <p:xfrm>
          <a:off x="1187624" y="990078"/>
          <a:ext cx="7056783" cy="4317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806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6632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бюджета Моховского сельского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2016 - 2017 годы, тыс. руб.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4437112"/>
            <a:ext cx="7272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Объемы доходов и расходов бюджета Моховского сельского поселения на 2017 год утверждены в сумме 13037 тыс. руб., что на 1827,6 тыс. руб. или на 16,3 % больше плановых назначений 2016 года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2016 году бюджет принят с дефицитом, источником покрытия которого были остатки средств на счете на 01.01.2016 года.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065230"/>
              </p:ext>
            </p:extLst>
          </p:nvPr>
        </p:nvGraphicFramePr>
        <p:xfrm>
          <a:off x="1619672" y="1869279"/>
          <a:ext cx="6408711" cy="2354554"/>
        </p:xfrm>
        <a:graphic>
          <a:graphicData uri="http://schemas.openxmlformats.org/drawingml/2006/table">
            <a:tbl>
              <a:tblPr/>
              <a:tblGrid>
                <a:gridCol w="2250132"/>
                <a:gridCol w="983391"/>
                <a:gridCol w="1116732"/>
                <a:gridCol w="1033395"/>
                <a:gridCol w="1025061"/>
              </a:tblGrid>
              <a:tr h="80602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 год (план)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 (план)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2017 года от 2016 года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11209,4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13037,0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1827,6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116,3%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11641,4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13037,0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1395,6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112,0%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дефицит (-), профицит (+)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-432,0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8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6632"/>
            <a:ext cx="8064896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Основные характеристики бюджета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Моховского сельского поселения 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на плановый период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2018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и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2019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годов,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тыс.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рублей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2696" y="4581128"/>
            <a:ext cx="8136904" cy="1704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Бюджет Моховского сельского поселения на 2017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 и на плановый период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2018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и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2019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годов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сбалансирован.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endParaRPr lang="ru-RU" dirty="0">
              <a:ea typeface="Calibri"/>
              <a:cs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139756"/>
              </p:ext>
            </p:extLst>
          </p:nvPr>
        </p:nvGraphicFramePr>
        <p:xfrm>
          <a:off x="1043608" y="1902903"/>
          <a:ext cx="7632849" cy="2481150"/>
        </p:xfrm>
        <a:graphic>
          <a:graphicData uri="http://schemas.openxmlformats.org/drawingml/2006/table">
            <a:tbl>
              <a:tblPr/>
              <a:tblGrid>
                <a:gridCol w="1720258"/>
                <a:gridCol w="751817"/>
                <a:gridCol w="853757"/>
                <a:gridCol w="790045"/>
                <a:gridCol w="841015"/>
                <a:gridCol w="841015"/>
                <a:gridCol w="917471"/>
                <a:gridCol w="917471"/>
              </a:tblGrid>
              <a:tr h="101454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 год (план)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 (план)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год (план)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2018 года от 2016 года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2019 года от 2016 года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9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9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11209,4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11850,0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12672,0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1462,6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9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11641,4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11850,0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12672,0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9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дефицит (-), профицит (+)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-432,0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03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928590"/>
            <a:ext cx="784887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08038"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населения Моховского сельского поселения на 1 января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– 3004 человек. Объем расходов бюджета Моховского сельского поселения в 2016 году в расчете на одного жителя поселения составляет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4895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 Объем доходов бюджета Моховского сельского поселения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расчете на одного жителя поселения составляет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4966 руб.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62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32656"/>
            <a:ext cx="5760639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Основные приоритеты бюджетной политики </a:t>
            </a:r>
            <a:r>
              <a:rPr lang="ru-RU" sz="20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Моховского сельского поселения</a:t>
            </a:r>
            <a:endParaRPr lang="ru-RU" sz="2000" dirty="0"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39" y="1772816"/>
            <a:ext cx="67687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дорожной инфраструктуры, ремонт и содержание улично-дорожной сети;</a:t>
            </a:r>
          </a:p>
          <a:p>
            <a:pPr indent="4508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газификации жилого фонда;</a:t>
            </a:r>
          </a:p>
          <a:p>
            <a:pPr indent="4508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пожарной безопасности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4508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использования муниципального имущества</a:t>
            </a:r>
          </a:p>
        </p:txBody>
      </p:sp>
    </p:spTree>
    <p:extLst>
      <p:ext uri="{BB962C8B-B14F-4D97-AF65-F5344CB8AC3E}">
        <p14:creationId xmlns:p14="http://schemas.microsoft.com/office/powerpoint/2010/main" val="336614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8914" y="1556792"/>
            <a:ext cx="678518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endParaRPr lang="ru-RU" b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Основными 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Times New Roman"/>
              </a:rPr>
              <a:t>проблемами бюджетной политики 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Моховского сельского поселения являются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Times New Roman"/>
              </a:rPr>
              <a:t>:</a:t>
            </a:r>
            <a:endParaRPr lang="ru-RU" sz="1600" dirty="0">
              <a:latin typeface="Times New Roman"/>
              <a:ea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endParaRPr lang="ru-RU" dirty="0" smtClean="0">
              <a:solidFill>
                <a:srgbClr val="1D1D1D"/>
              </a:solidFill>
              <a:latin typeface="Times New Roman"/>
              <a:ea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D1D1D"/>
                </a:solidFill>
                <a:latin typeface="Times New Roman"/>
                <a:ea typeface="Times New Roman"/>
              </a:rPr>
              <a:t>- </a:t>
            </a:r>
            <a:r>
              <a:rPr lang="ru-RU" dirty="0">
                <a:solidFill>
                  <a:srgbClr val="1D1D1D"/>
                </a:solidFill>
                <a:latin typeface="Times New Roman"/>
                <a:ea typeface="Times New Roman"/>
              </a:rPr>
              <a:t>высокая зависимость от </a:t>
            </a:r>
            <a:r>
              <a:rPr lang="ru-RU" dirty="0" smtClean="0">
                <a:solidFill>
                  <a:srgbClr val="1D1D1D"/>
                </a:solidFill>
                <a:latin typeface="Times New Roman"/>
                <a:ea typeface="Times New Roman"/>
              </a:rPr>
              <a:t>краевого и районного бюджетов ;</a:t>
            </a:r>
            <a:endParaRPr lang="ru-RU" sz="1600" dirty="0">
              <a:latin typeface="Times New Roman"/>
              <a:ea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1D1D1D"/>
                </a:solidFill>
                <a:latin typeface="Times New Roman"/>
                <a:ea typeface="Times New Roman"/>
              </a:rPr>
              <a:t>- недостаток собственных средств для исполнения полномочий органов местного самоуправления </a:t>
            </a:r>
            <a:r>
              <a:rPr lang="ru-RU" dirty="0" smtClean="0">
                <a:solidFill>
                  <a:srgbClr val="1D1D1D"/>
                </a:solidFill>
                <a:latin typeface="Times New Roman"/>
                <a:ea typeface="Times New Roman"/>
              </a:rPr>
              <a:t>поселения </a:t>
            </a:r>
            <a:r>
              <a:rPr lang="ru-RU" dirty="0">
                <a:solidFill>
                  <a:srgbClr val="1D1D1D"/>
                </a:solidFill>
                <a:latin typeface="Times New Roman"/>
                <a:ea typeface="Times New Roman"/>
              </a:rPr>
              <a:t>по решению вопросов местного значения. 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75841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60648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/>
                <a:ea typeface="Times New Roman"/>
              </a:rPr>
              <a:t>Для решения указанных проблем планируются следующие мероприятия: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556792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6286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постоянного мониторинга своевременного и полного поступления в бюджет сельского поселения налогов, сборов и  иных обязательных платежей и динамики задолженности по налогам;</a:t>
            </a:r>
          </a:p>
          <a:p>
            <a:pPr lvl="0" indent="6286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крупными налогоплательщиками в целях обеспечения (не снижения) поступлений в бюджет сельского поселения налогов и сборов;</a:t>
            </a:r>
          </a:p>
          <a:p>
            <a:pPr lvl="0" indent="6286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администрирования доходов бюджета сельского поселения;</a:t>
            </a:r>
          </a:p>
          <a:p>
            <a:pPr lvl="0" indent="6286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средств из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бюджетов бюджетной системы РФ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 строительства объектов общественной инфраструктуры и реализации приоритетных проектов.</a:t>
            </a:r>
          </a:p>
        </p:txBody>
      </p:sp>
    </p:spTree>
    <p:extLst>
      <p:ext uri="{BB962C8B-B14F-4D97-AF65-F5344CB8AC3E}">
        <p14:creationId xmlns:p14="http://schemas.microsoft.com/office/powerpoint/2010/main" val="345371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04664"/>
            <a:ext cx="6912768" cy="385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latin typeface="Times New Roman"/>
                <a:ea typeface="Times New Roman"/>
                <a:cs typeface="Times New Roman"/>
              </a:rPr>
              <a:t>II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. Доходы бюджета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Моховского сельского поселения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96752"/>
            <a:ext cx="8424936" cy="1070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Динамика доходов бюджета </a:t>
            </a:r>
            <a:br>
              <a:rPr lang="ru-RU" b="1" dirty="0"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Моховского сельского поселения в 2015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-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2019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годах,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тыс.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руб.</a:t>
            </a:r>
            <a:endParaRPr lang="ru-RU" sz="14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Calibri"/>
                <a:cs typeface="Times New Roman"/>
              </a:rPr>
              <a:t>2015 </a:t>
            </a:r>
            <a:r>
              <a:rPr lang="ru-RU" sz="1200" dirty="0">
                <a:latin typeface="Times New Roman"/>
                <a:ea typeface="Calibri"/>
                <a:cs typeface="Times New Roman"/>
              </a:rPr>
              <a:t>– факт, </a:t>
            </a:r>
            <a:r>
              <a:rPr lang="ru-RU" sz="1200" dirty="0" smtClean="0">
                <a:latin typeface="Times New Roman"/>
                <a:ea typeface="Calibri"/>
                <a:cs typeface="Times New Roman"/>
              </a:rPr>
              <a:t>2016 </a:t>
            </a:r>
            <a:r>
              <a:rPr lang="ru-RU" sz="1200" dirty="0">
                <a:latin typeface="Times New Roman"/>
                <a:ea typeface="Calibri"/>
                <a:cs typeface="Times New Roman"/>
              </a:rPr>
              <a:t>– </a:t>
            </a:r>
            <a:r>
              <a:rPr lang="ru-RU" sz="1200" dirty="0" smtClean="0">
                <a:latin typeface="Times New Roman"/>
                <a:ea typeface="Calibri"/>
                <a:cs typeface="Times New Roman"/>
              </a:rPr>
              <a:t>2019 </a:t>
            </a:r>
            <a:r>
              <a:rPr lang="ru-RU" sz="1200" dirty="0">
                <a:latin typeface="Times New Roman"/>
                <a:ea typeface="Calibri"/>
                <a:cs typeface="Times New Roman"/>
              </a:rPr>
              <a:t>годы – утвержденный план, </a:t>
            </a:r>
            <a:r>
              <a:rPr lang="ru-RU" sz="1200" dirty="0" smtClean="0">
                <a:latin typeface="Times New Roman"/>
                <a:ea typeface="Calibri"/>
                <a:cs typeface="Times New Roman"/>
              </a:rPr>
              <a:t>тыс. </a:t>
            </a:r>
            <a:r>
              <a:rPr lang="ru-RU" sz="1200" dirty="0">
                <a:latin typeface="Times New Roman"/>
                <a:ea typeface="Calibri"/>
                <a:cs typeface="Times New Roman"/>
              </a:rPr>
              <a:t>руб.</a:t>
            </a:r>
            <a:endParaRPr lang="ru-RU" sz="1200" dirty="0">
              <a:ea typeface="Calibri"/>
              <a:cs typeface="Times New Roman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2410074"/>
              </p:ext>
            </p:extLst>
          </p:nvPr>
        </p:nvGraphicFramePr>
        <p:xfrm>
          <a:off x="1187624" y="2266789"/>
          <a:ext cx="7344816" cy="4114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368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883" y="980728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9750" algn="just">
              <a:lnSpc>
                <a:spcPct val="150000"/>
              </a:lnSpc>
            </a:pP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(от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старонормандского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bougette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кошелёк, сумка, кожаный мешок, мешок с деньгами) – схема доходов и расходов определённого лица (семьи, бизнеса, организации, государства и т. д.), устанавливаемая на определённый период времени;</a:t>
            </a:r>
          </a:p>
          <a:p>
            <a:pPr indent="539750" algn="just">
              <a:lnSpc>
                <a:spcPct val="150000"/>
              </a:lnSpc>
            </a:pPr>
            <a:r>
              <a:rPr lang="ru-RU" sz="1600" b="1" i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Бюджет муниципального образования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(местный бюджет) – форма образования и расходования денежных средств, предназначенных для финансового обеспечения задач и функций местного самоуправления;</a:t>
            </a:r>
            <a:endParaRPr lang="ru-RU" sz="1600" dirty="0" smtClean="0">
              <a:ea typeface="Calibri"/>
              <a:cs typeface="Times New Roman"/>
            </a:endParaRPr>
          </a:p>
          <a:p>
            <a:pPr indent="539750" algn="just">
              <a:lnSpc>
                <a:spcPct val="150000"/>
              </a:lnSpc>
            </a:pPr>
            <a:r>
              <a:rPr lang="ru-RU" sz="1600" b="1" i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Бюджет Моховского сельского поселения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– форма образования и расходования денежных средств, предназначенных для финансового обеспечения задач и функций Моховского сельского поселения;</a:t>
            </a:r>
            <a:endParaRPr lang="ru-RU" sz="1600" dirty="0" smtClean="0">
              <a:ea typeface="Calibri"/>
              <a:cs typeface="Times New Roman"/>
            </a:endParaRPr>
          </a:p>
          <a:p>
            <a:pPr indent="539750" algn="just">
              <a:lnSpc>
                <a:spcPct val="150000"/>
              </a:lnSpc>
            </a:pPr>
            <a:r>
              <a:rPr lang="ru-RU" sz="1600" b="1" i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Бюджетный процесс в Моховском сельском поселении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– регламентируемая нормами права деятельность органов местного самоуправления Моховского сельского поселения и иных участников бюджетного процесса по составлению и рассмотрению проектов бюджета Моховского сельского поселения, утверждению и исполнению бюджета, контролю за его исполнением, осуществлению бюджетного учета, составлению, внешней проверке, рассмотрению и утверждению бюджетной отчетности;</a:t>
            </a:r>
            <a:endParaRPr lang="ru-RU" sz="1600" dirty="0"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3808" y="348625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99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8352928" cy="5587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Объем доходов бюджета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поселения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на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2017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год составляет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13 037 тыс.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руб. Объем планируемых доходов в бюджет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Моховского сельского поселения на 2017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год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больше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плановых назначений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2016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года на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1827,6 тыс.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руб. по следующим основным причинам:</a:t>
            </a:r>
            <a:endParaRPr lang="ru-RU" sz="1600" dirty="0">
              <a:ea typeface="Calibri"/>
              <a:cs typeface="Times New Roman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снижения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объема налоговых и неналоговых доходов на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5,1 тыс.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руб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.;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увеличение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объема дотации из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бюджетов Кунгурского муниципального района и Пермского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края на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1276,6 тыс.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руб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.;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увеличение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объема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субсидий из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бюджета Пермского края на софинансирование расходных обязательств органов местного самоуправления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Моховского сельского поселения на 532 тыс.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руб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.;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увеличение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объема субвенций из бюджета Пермского края на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24,1 тыс. руб.</a:t>
            </a:r>
            <a:endParaRPr lang="ru-RU" sz="1600" dirty="0">
              <a:latin typeface="Times New Roman"/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В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структуре доходов бюджета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поселения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на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2017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год наибольшую долю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52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% составляют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безвозмездные поступления,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передаваемые из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других бюджетов бюджетной системы РФ.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По сравнению с плановыми назначениями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2016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года доля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безвозмездных поступлений в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общей сумме доходов бюджета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увеличилась на 1832,7 </a:t>
            </a:r>
            <a:r>
              <a:rPr lang="ru-RU" sz="1600" dirty="0" err="1" smtClean="0">
                <a:latin typeface="Times New Roman"/>
                <a:ea typeface="Calibri"/>
                <a:cs typeface="Times New Roman"/>
              </a:rPr>
              <a:t>тыс.руб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. Доля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налоговых и неналоговых доходов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в общем объеме доходов в 2017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году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 - 42,2%. </a:t>
            </a:r>
            <a:endParaRPr lang="ru-RU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9635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476672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/>
                <a:ea typeface="Calibri"/>
              </a:rPr>
              <a:t>Динамика и структура доходов бюджета</a:t>
            </a:r>
            <a:br>
              <a:rPr lang="ru-RU" b="1" dirty="0">
                <a:latin typeface="Times New Roman"/>
                <a:ea typeface="Calibri"/>
              </a:rPr>
            </a:br>
            <a:r>
              <a:rPr lang="ru-RU" b="1" dirty="0">
                <a:latin typeface="Times New Roman"/>
                <a:ea typeface="Calibri"/>
              </a:rPr>
              <a:t> </a:t>
            </a:r>
            <a:r>
              <a:rPr lang="ru-RU" b="1" dirty="0" smtClean="0">
                <a:latin typeface="Times New Roman"/>
                <a:ea typeface="Calibri"/>
              </a:rPr>
              <a:t>Моховского сельского поселения на 2015-2019 </a:t>
            </a:r>
            <a:r>
              <a:rPr lang="ru-RU" b="1" dirty="0">
                <a:latin typeface="Times New Roman"/>
                <a:ea typeface="Calibri"/>
              </a:rPr>
              <a:t>годы</a:t>
            </a:r>
            <a:r>
              <a:rPr lang="ru-RU" b="1">
                <a:latin typeface="Times New Roman"/>
                <a:ea typeface="Calibri"/>
              </a:rPr>
              <a:t>, </a:t>
            </a:r>
            <a:r>
              <a:rPr lang="ru-RU" b="1" smtClean="0">
                <a:latin typeface="Times New Roman"/>
                <a:ea typeface="Calibri"/>
              </a:rPr>
              <a:t>тыс. </a:t>
            </a:r>
            <a:r>
              <a:rPr lang="ru-RU" b="1" dirty="0">
                <a:latin typeface="Times New Roman"/>
                <a:ea typeface="Calibri"/>
              </a:rPr>
              <a:t>руб.</a:t>
            </a:r>
            <a:endParaRPr lang="ru-RU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8765520"/>
              </p:ext>
            </p:extLst>
          </p:nvPr>
        </p:nvGraphicFramePr>
        <p:xfrm>
          <a:off x="899592" y="1123003"/>
          <a:ext cx="7560840" cy="5042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184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476672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/>
                <a:ea typeface="Calibri"/>
              </a:rPr>
              <a:t>Динамика </a:t>
            </a:r>
            <a:r>
              <a:rPr lang="ru-RU" b="1" dirty="0" smtClean="0">
                <a:latin typeface="Times New Roman"/>
                <a:ea typeface="Calibri"/>
              </a:rPr>
              <a:t>налоговых и неналоговых доходов </a:t>
            </a:r>
            <a:r>
              <a:rPr lang="ru-RU" b="1" dirty="0">
                <a:latin typeface="Times New Roman"/>
                <a:ea typeface="Calibri"/>
              </a:rPr>
              <a:t>бюджета</a:t>
            </a:r>
            <a:br>
              <a:rPr lang="ru-RU" b="1" dirty="0">
                <a:latin typeface="Times New Roman"/>
                <a:ea typeface="Calibri"/>
              </a:rPr>
            </a:br>
            <a:r>
              <a:rPr lang="ru-RU" b="1" dirty="0">
                <a:latin typeface="Times New Roman"/>
                <a:ea typeface="Calibri"/>
              </a:rPr>
              <a:t> </a:t>
            </a:r>
            <a:r>
              <a:rPr lang="ru-RU" b="1" dirty="0" smtClean="0">
                <a:latin typeface="Times New Roman"/>
                <a:ea typeface="Calibri"/>
              </a:rPr>
              <a:t>Моховского сельского поселения на 2015-2019 </a:t>
            </a:r>
            <a:r>
              <a:rPr lang="ru-RU" b="1" dirty="0">
                <a:latin typeface="Times New Roman"/>
                <a:ea typeface="Calibri"/>
              </a:rPr>
              <a:t>годы, </a:t>
            </a:r>
            <a:r>
              <a:rPr lang="ru-RU" b="1" dirty="0" smtClean="0">
                <a:latin typeface="Times New Roman"/>
                <a:ea typeface="Calibri"/>
              </a:rPr>
              <a:t>тыс. </a:t>
            </a:r>
            <a:r>
              <a:rPr lang="ru-RU" b="1" dirty="0">
                <a:latin typeface="Times New Roman"/>
                <a:ea typeface="Calibri"/>
              </a:rPr>
              <a:t>руб.</a:t>
            </a:r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7272838"/>
              </p:ext>
            </p:extLst>
          </p:nvPr>
        </p:nvGraphicFramePr>
        <p:xfrm>
          <a:off x="1043608" y="1268760"/>
          <a:ext cx="741682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31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129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2017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 объем налоговых доходов бюджета составляет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5070,1 тыс.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руб.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(92%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 объеме налоговых и неналоговых доходов), что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является уровнем плановых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назначений 2016 года.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Увеличение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доходов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предусмотрено по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налогу на доходы физических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лиц, по транспортному налогу, исходя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из увеличения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коэффициента роста стоимости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транспортных  средств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Снижение предусмотрено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по акцизам дизельное топливо, моторные масла, автомобильный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и прямогонный бензин в связи с о снижением норматива отчислений в бюджет поселения.</a:t>
            </a:r>
            <a:endParaRPr lang="ru-RU" dirty="0">
              <a:latin typeface="Times New Roman"/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Объем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неналоговых доходов запланирован 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2017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 в сумме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435,0 тыс.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руб., что 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8,9% больше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плановых назначений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2016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года.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Увеличение сложилось в связи с планированием доходов от использования муниципального имущества (платы за наем), а также доходов от эксплуатации муниципального имущества, находящегося в собственности Моховского сельского поселения.</a:t>
            </a: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419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784976" cy="7647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Структура налоговых и неналоговых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доходов бюджета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Моховского сельского поселения на 2016, 2017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годы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4495345"/>
              </p:ext>
            </p:extLst>
          </p:nvPr>
        </p:nvGraphicFramePr>
        <p:xfrm>
          <a:off x="107504" y="692697"/>
          <a:ext cx="518457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6910880"/>
              </p:ext>
            </p:extLst>
          </p:nvPr>
        </p:nvGraphicFramePr>
        <p:xfrm>
          <a:off x="107504" y="764704"/>
          <a:ext cx="468052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6539114"/>
              </p:ext>
            </p:extLst>
          </p:nvPr>
        </p:nvGraphicFramePr>
        <p:xfrm>
          <a:off x="4283968" y="3068960"/>
          <a:ext cx="475252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7884368" y="2276872"/>
            <a:ext cx="924254" cy="24917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3940334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8660" y="1062086"/>
            <a:ext cx="8458200" cy="72008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подходы к формированию расходов бюджета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Моховского сельского поселения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2017-2019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19" name="Полилиния 18"/>
          <p:cNvSpPr/>
          <p:nvPr/>
        </p:nvSpPr>
        <p:spPr>
          <a:xfrm>
            <a:off x="432541" y="2068735"/>
            <a:ext cx="8567836" cy="573139"/>
          </a:xfrm>
          <a:custGeom>
            <a:avLst/>
            <a:gdLst>
              <a:gd name="connsiteX0" fmla="*/ 0 w 8567836"/>
              <a:gd name="connsiteY0" fmla="*/ 37432 h 374317"/>
              <a:gd name="connsiteX1" fmla="*/ 37432 w 8567836"/>
              <a:gd name="connsiteY1" fmla="*/ 0 h 374317"/>
              <a:gd name="connsiteX2" fmla="*/ 8530404 w 8567836"/>
              <a:gd name="connsiteY2" fmla="*/ 0 h 374317"/>
              <a:gd name="connsiteX3" fmla="*/ 8567836 w 8567836"/>
              <a:gd name="connsiteY3" fmla="*/ 37432 h 374317"/>
              <a:gd name="connsiteX4" fmla="*/ 8567836 w 8567836"/>
              <a:gd name="connsiteY4" fmla="*/ 336885 h 374317"/>
              <a:gd name="connsiteX5" fmla="*/ 8530404 w 8567836"/>
              <a:gd name="connsiteY5" fmla="*/ 374317 h 374317"/>
              <a:gd name="connsiteX6" fmla="*/ 37432 w 8567836"/>
              <a:gd name="connsiteY6" fmla="*/ 374317 h 374317"/>
              <a:gd name="connsiteX7" fmla="*/ 0 w 8567836"/>
              <a:gd name="connsiteY7" fmla="*/ 336885 h 374317"/>
              <a:gd name="connsiteX8" fmla="*/ 0 w 8567836"/>
              <a:gd name="connsiteY8" fmla="*/ 37432 h 374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67836" h="374317">
                <a:moveTo>
                  <a:pt x="0" y="37432"/>
                </a:moveTo>
                <a:cubicBezTo>
                  <a:pt x="0" y="16759"/>
                  <a:pt x="16759" y="0"/>
                  <a:pt x="37432" y="0"/>
                </a:cubicBezTo>
                <a:lnTo>
                  <a:pt x="8530404" y="0"/>
                </a:lnTo>
                <a:cubicBezTo>
                  <a:pt x="8551077" y="0"/>
                  <a:pt x="8567836" y="16759"/>
                  <a:pt x="8567836" y="37432"/>
                </a:cubicBezTo>
                <a:lnTo>
                  <a:pt x="8567836" y="336885"/>
                </a:lnTo>
                <a:cubicBezTo>
                  <a:pt x="8567836" y="357558"/>
                  <a:pt x="8551077" y="374317"/>
                  <a:pt x="8530404" y="374317"/>
                </a:cubicBezTo>
                <a:lnTo>
                  <a:pt x="37432" y="374317"/>
                </a:lnTo>
                <a:cubicBezTo>
                  <a:pt x="16759" y="374317"/>
                  <a:pt x="0" y="357558"/>
                  <a:pt x="0" y="336885"/>
                </a:cubicBezTo>
                <a:lnTo>
                  <a:pt x="0" y="37432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846169" tIns="60960" rIns="60961" bIns="60960" numCol="1" spcCol="127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kern="1200" dirty="0" smtClean="0">
                <a:latin typeface="Times New Roman" pitchFamily="18" charset="0"/>
                <a:cs typeface="Times New Roman" pitchFamily="18" charset="0"/>
              </a:rPr>
              <a:t>приоритет - действующие расходные обязательства</a:t>
            </a:r>
          </a:p>
          <a:p>
            <a:pPr lvl="0" algn="l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олилиния 24"/>
          <p:cNvSpPr/>
          <p:nvPr/>
        </p:nvSpPr>
        <p:spPr>
          <a:xfrm>
            <a:off x="403290" y="3573016"/>
            <a:ext cx="8567836" cy="644783"/>
          </a:xfrm>
          <a:custGeom>
            <a:avLst/>
            <a:gdLst>
              <a:gd name="connsiteX0" fmla="*/ 0 w 8567836"/>
              <a:gd name="connsiteY0" fmla="*/ 71642 h 716424"/>
              <a:gd name="connsiteX1" fmla="*/ 71642 w 8567836"/>
              <a:gd name="connsiteY1" fmla="*/ 0 h 716424"/>
              <a:gd name="connsiteX2" fmla="*/ 8496194 w 8567836"/>
              <a:gd name="connsiteY2" fmla="*/ 0 h 716424"/>
              <a:gd name="connsiteX3" fmla="*/ 8567836 w 8567836"/>
              <a:gd name="connsiteY3" fmla="*/ 71642 h 716424"/>
              <a:gd name="connsiteX4" fmla="*/ 8567836 w 8567836"/>
              <a:gd name="connsiteY4" fmla="*/ 644782 h 716424"/>
              <a:gd name="connsiteX5" fmla="*/ 8496194 w 8567836"/>
              <a:gd name="connsiteY5" fmla="*/ 716424 h 716424"/>
              <a:gd name="connsiteX6" fmla="*/ 71642 w 8567836"/>
              <a:gd name="connsiteY6" fmla="*/ 716424 h 716424"/>
              <a:gd name="connsiteX7" fmla="*/ 0 w 8567836"/>
              <a:gd name="connsiteY7" fmla="*/ 644782 h 716424"/>
              <a:gd name="connsiteX8" fmla="*/ 0 w 8567836"/>
              <a:gd name="connsiteY8" fmla="*/ 71642 h 71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67836" h="716424">
                <a:moveTo>
                  <a:pt x="0" y="71642"/>
                </a:moveTo>
                <a:cubicBezTo>
                  <a:pt x="0" y="32075"/>
                  <a:pt x="32075" y="0"/>
                  <a:pt x="71642" y="0"/>
                </a:cubicBezTo>
                <a:lnTo>
                  <a:pt x="8496194" y="0"/>
                </a:lnTo>
                <a:cubicBezTo>
                  <a:pt x="8535761" y="0"/>
                  <a:pt x="8567836" y="32075"/>
                  <a:pt x="8567836" y="71642"/>
                </a:cubicBezTo>
                <a:lnTo>
                  <a:pt x="8567836" y="644782"/>
                </a:lnTo>
                <a:cubicBezTo>
                  <a:pt x="8567836" y="684349"/>
                  <a:pt x="8535761" y="716424"/>
                  <a:pt x="8496194" y="716424"/>
                </a:cubicBezTo>
                <a:lnTo>
                  <a:pt x="71642" y="716424"/>
                </a:lnTo>
                <a:cubicBezTo>
                  <a:pt x="32075" y="716424"/>
                  <a:pt x="0" y="684349"/>
                  <a:pt x="0" y="644782"/>
                </a:cubicBezTo>
                <a:lnTo>
                  <a:pt x="0" y="71642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846169" tIns="60960" rIns="60961" bIns="60960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 предусматриваются средства на индексацию расходов на тепловую энергию, электрическую энергию, прочие коммунальные услуги</a:t>
            </a:r>
            <a:endPara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олилиния 30"/>
          <p:cNvSpPr/>
          <p:nvPr/>
        </p:nvSpPr>
        <p:spPr>
          <a:xfrm>
            <a:off x="359543" y="4653136"/>
            <a:ext cx="8611583" cy="822931"/>
          </a:xfrm>
          <a:custGeom>
            <a:avLst/>
            <a:gdLst>
              <a:gd name="connsiteX0" fmla="*/ 0 w 8567836"/>
              <a:gd name="connsiteY0" fmla="*/ 71642 h 716424"/>
              <a:gd name="connsiteX1" fmla="*/ 71642 w 8567836"/>
              <a:gd name="connsiteY1" fmla="*/ 0 h 716424"/>
              <a:gd name="connsiteX2" fmla="*/ 8496194 w 8567836"/>
              <a:gd name="connsiteY2" fmla="*/ 0 h 716424"/>
              <a:gd name="connsiteX3" fmla="*/ 8567836 w 8567836"/>
              <a:gd name="connsiteY3" fmla="*/ 71642 h 716424"/>
              <a:gd name="connsiteX4" fmla="*/ 8567836 w 8567836"/>
              <a:gd name="connsiteY4" fmla="*/ 644782 h 716424"/>
              <a:gd name="connsiteX5" fmla="*/ 8496194 w 8567836"/>
              <a:gd name="connsiteY5" fmla="*/ 716424 h 716424"/>
              <a:gd name="connsiteX6" fmla="*/ 71642 w 8567836"/>
              <a:gd name="connsiteY6" fmla="*/ 716424 h 716424"/>
              <a:gd name="connsiteX7" fmla="*/ 0 w 8567836"/>
              <a:gd name="connsiteY7" fmla="*/ 644782 h 716424"/>
              <a:gd name="connsiteX8" fmla="*/ 0 w 8567836"/>
              <a:gd name="connsiteY8" fmla="*/ 71642 h 71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67836" h="716424">
                <a:moveTo>
                  <a:pt x="0" y="71642"/>
                </a:moveTo>
                <a:cubicBezTo>
                  <a:pt x="0" y="32075"/>
                  <a:pt x="32075" y="0"/>
                  <a:pt x="71642" y="0"/>
                </a:cubicBezTo>
                <a:lnTo>
                  <a:pt x="8496194" y="0"/>
                </a:lnTo>
                <a:cubicBezTo>
                  <a:pt x="8535761" y="0"/>
                  <a:pt x="8567836" y="32075"/>
                  <a:pt x="8567836" y="71642"/>
                </a:cubicBezTo>
                <a:lnTo>
                  <a:pt x="8567836" y="644782"/>
                </a:lnTo>
                <a:cubicBezTo>
                  <a:pt x="8567836" y="684349"/>
                  <a:pt x="8535761" y="716424"/>
                  <a:pt x="8496194" y="716424"/>
                </a:cubicBezTo>
                <a:lnTo>
                  <a:pt x="71642" y="716424"/>
                </a:lnTo>
                <a:cubicBezTo>
                  <a:pt x="32075" y="716424"/>
                  <a:pt x="0" y="684349"/>
                  <a:pt x="0" y="644782"/>
                </a:cubicBezTo>
                <a:lnTo>
                  <a:pt x="0" y="7164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846169" tIns="60960" rIns="60961" bIns="60960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Times New Roman" pitchFamily="18" charset="0"/>
                <a:cs typeface="Times New Roman" panose="02020603050405020304" pitchFamily="18" charset="0"/>
              </a:rPr>
              <a:t>расходы на обеспечение функционирования органов местног</a:t>
            </a:r>
            <a:r>
              <a:rPr lang="ru-RU" sz="1600" dirty="0" smtClean="0">
                <a:latin typeface="Times New Roman" pitchFamily="18" charset="0"/>
                <a:cs typeface="Times New Roman" panose="02020603050405020304" pitchFamily="18" charset="0"/>
              </a:rPr>
              <a:t>о самоуправления </a:t>
            </a:r>
            <a:r>
              <a:rPr lang="ru-RU" sz="1600" kern="1200" dirty="0" smtClean="0">
                <a:latin typeface="Times New Roman" pitchFamily="18" charset="0"/>
                <a:cs typeface="Times New Roman" panose="02020603050405020304" pitchFamily="18" charset="0"/>
              </a:rPr>
              <a:t>в части материальных затрат запланированы на уровне 2016 года; </a:t>
            </a:r>
            <a:r>
              <a:rPr lang="ru-RU" sz="1600" dirty="0" smtClean="0">
                <a:latin typeface="Times New Roman" pitchFamily="18" charset="0"/>
                <a:cs typeface="Times New Roman" panose="02020603050405020304" pitchFamily="18" charset="0"/>
              </a:rPr>
              <a:t>индексация окладов денежного содержания предусмотрена с 01 января 2017 г. на 7,3%. </a:t>
            </a:r>
            <a:endPara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432541" y="2814655"/>
            <a:ext cx="8567836" cy="637675"/>
          </a:xfrm>
          <a:custGeom>
            <a:avLst/>
            <a:gdLst>
              <a:gd name="connsiteX0" fmla="*/ 0 w 8567836"/>
              <a:gd name="connsiteY0" fmla="*/ 63767 h 637674"/>
              <a:gd name="connsiteX1" fmla="*/ 63767 w 8567836"/>
              <a:gd name="connsiteY1" fmla="*/ 0 h 637674"/>
              <a:gd name="connsiteX2" fmla="*/ 8504069 w 8567836"/>
              <a:gd name="connsiteY2" fmla="*/ 0 h 637674"/>
              <a:gd name="connsiteX3" fmla="*/ 8567836 w 8567836"/>
              <a:gd name="connsiteY3" fmla="*/ 63767 h 637674"/>
              <a:gd name="connsiteX4" fmla="*/ 8567836 w 8567836"/>
              <a:gd name="connsiteY4" fmla="*/ 573907 h 637674"/>
              <a:gd name="connsiteX5" fmla="*/ 8504069 w 8567836"/>
              <a:gd name="connsiteY5" fmla="*/ 637674 h 637674"/>
              <a:gd name="connsiteX6" fmla="*/ 63767 w 8567836"/>
              <a:gd name="connsiteY6" fmla="*/ 637674 h 637674"/>
              <a:gd name="connsiteX7" fmla="*/ 0 w 8567836"/>
              <a:gd name="connsiteY7" fmla="*/ 573907 h 637674"/>
              <a:gd name="connsiteX8" fmla="*/ 0 w 8567836"/>
              <a:gd name="connsiteY8" fmla="*/ 63767 h 637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67836" h="637674">
                <a:moveTo>
                  <a:pt x="0" y="63767"/>
                </a:moveTo>
                <a:cubicBezTo>
                  <a:pt x="0" y="28549"/>
                  <a:pt x="28549" y="0"/>
                  <a:pt x="63767" y="0"/>
                </a:cubicBezTo>
                <a:lnTo>
                  <a:pt x="8504069" y="0"/>
                </a:lnTo>
                <a:cubicBezTo>
                  <a:pt x="8539287" y="0"/>
                  <a:pt x="8567836" y="28549"/>
                  <a:pt x="8567836" y="63767"/>
                </a:cubicBezTo>
                <a:lnTo>
                  <a:pt x="8567836" y="573907"/>
                </a:lnTo>
                <a:cubicBezTo>
                  <a:pt x="8567836" y="609125"/>
                  <a:pt x="8539287" y="637674"/>
                  <a:pt x="8504069" y="637674"/>
                </a:cubicBezTo>
                <a:lnTo>
                  <a:pt x="63767" y="637674"/>
                </a:lnTo>
                <a:cubicBezTo>
                  <a:pt x="28549" y="637674"/>
                  <a:pt x="0" y="609125"/>
                  <a:pt x="0" y="573907"/>
                </a:cubicBezTo>
                <a:lnTo>
                  <a:pt x="0" y="6376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846169" tIns="60960" rIns="60961" bIns="60960" numCol="1" spcCol="1270" anchor="t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Times New Roman" pitchFamily="18" charset="0"/>
                <a:cs typeface="Times New Roman" pitchFamily="18" charset="0"/>
              </a:rPr>
              <a:t>исполнение указов Президента РФ о повышении заработной платы работникам бюджетной сферы</a:t>
            </a:r>
            <a:endPara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99592" y="332656"/>
            <a:ext cx="7632848" cy="385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latin typeface="Times New Roman"/>
                <a:ea typeface="Calibri"/>
                <a:cs typeface="Times New Roman"/>
              </a:rPr>
              <a:t>III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. Расходы бюджета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Моховского сельского поселения</a:t>
            </a:r>
            <a:endParaRPr lang="ru-RU" sz="11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1301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467322"/>
            <a:ext cx="712879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Динамика расходов бюджета 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Моховского сельского поселения  на 2015-2019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годах,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тыс.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руб.</a:t>
            </a:r>
            <a:endParaRPr lang="ru-RU" sz="1200" dirty="0">
              <a:ea typeface="Calibri"/>
              <a:cs typeface="Times New Roman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8575688"/>
              </p:ext>
            </p:extLst>
          </p:nvPr>
        </p:nvGraphicFramePr>
        <p:xfrm>
          <a:off x="1331640" y="1412776"/>
          <a:ext cx="698477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644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820594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Объем расходов бюджета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поселения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2017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 утвержден в сумме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13 037 тыс.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руб., это 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1395,6 тыс.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руб. или 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12% больше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утвержденных значений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2016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года.</a:t>
            </a:r>
            <a:endParaRPr lang="ru-RU" sz="1400" dirty="0"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Наибольший объем расходов в бюджете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поселения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составляют расходы 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общегосударственные вопросы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- 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44%, культуре – 23%, национальной экономике – 19%, по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всем остальным направлениям  расходы не превышают 10%. Структура расходов бюджета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Моховского сельского поселения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2017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 приведена ниже:</a:t>
            </a:r>
            <a:endParaRPr lang="ru-RU" sz="1400" dirty="0">
              <a:ea typeface="Calibri"/>
              <a:cs typeface="Times New Roman"/>
            </a:endParaRPr>
          </a:p>
          <a:p>
            <a:r>
              <a:rPr lang="ru-RU" dirty="0">
                <a:latin typeface="Times New Roman"/>
                <a:ea typeface="Calibri"/>
              </a:rPr>
              <a:t/>
            </a:r>
            <a:br>
              <a:rPr lang="ru-RU" dirty="0">
                <a:latin typeface="Times New Roman"/>
                <a:ea typeface="Calibri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806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188640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Структура расходов бюджета </a:t>
            </a:r>
            <a:r>
              <a:rPr lang="ru-RU" b="1" i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Моховского сельского поселения </a:t>
            </a:r>
            <a:r>
              <a:rPr lang="ru-RU" b="1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на </a:t>
            </a:r>
            <a:r>
              <a:rPr lang="ru-RU" b="1" i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2017 год в разрезе разделов бюджетной классификации расходов</a:t>
            </a:r>
            <a:endParaRPr lang="ru-RU" b="1" i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9694609"/>
              </p:ext>
            </p:extLst>
          </p:nvPr>
        </p:nvGraphicFramePr>
        <p:xfrm>
          <a:off x="827584" y="1484784"/>
          <a:ext cx="7128792" cy="4848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04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03648" y="389410"/>
            <a:ext cx="72728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Динамика расходов бюджета сельского поселения по разделу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«Общегосударственные вопросы» на 2015 - 2019  годы, тыс. руб.</a:t>
            </a:r>
            <a:endParaRPr kumimoji="0" lang="ru-RU" sz="16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5373216"/>
            <a:ext cx="78186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Объем расходов 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раздел «Общегосударственные вопросы»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2017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году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больше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плановых назначений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2016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года 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345,6 тыс.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руб. или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6,4%. </a:t>
            </a:r>
            <a:endParaRPr lang="ru-RU" sz="1400" dirty="0">
              <a:ea typeface="Calibri"/>
              <a:cs typeface="Times New Roman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245010"/>
              </p:ext>
            </p:extLst>
          </p:nvPr>
        </p:nvGraphicFramePr>
        <p:xfrm>
          <a:off x="971600" y="1196752"/>
          <a:ext cx="7674633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7758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883" y="980728"/>
            <a:ext cx="88569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16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Бюджетная политика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–  система мер органов местного самоуправления Моховского сельского поселения в области организации бюджетного процесса и использования бюджетных средств в целях эффективного осуществления своих функций, в том числе установления приоритетных видов расходов бюджета Моховского сельского поселения , разработки мер по сбалансированности бюджетов;</a:t>
            </a:r>
            <a:endParaRPr lang="ru-RU" sz="1200" dirty="0"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16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Бюджетные ассигнования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- предельные объемы денежных средств, предусмотренных в соответствующем финансовом году для исполнения бюджетных обязательств;</a:t>
            </a:r>
            <a:r>
              <a:rPr lang="ru-RU" sz="16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1200" dirty="0"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16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Бюджетные обязательства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- расходные обязательства, подлежащие исполнению в соответствующем финансовом году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;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16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Бюджетные инвестиции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- бюджетные средства, направляемые на создание или увеличение за счет средств бюджета Моховского сельского поселения стоимости муниципального имущества;</a:t>
            </a:r>
            <a:endParaRPr lang="ru-RU" sz="1600" dirty="0"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ru-RU" sz="1200" dirty="0"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ru-RU" sz="1600" dirty="0"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9792" y="348625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17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03648" y="389410"/>
            <a:ext cx="72728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Структура расходов бюджета сельского поселения по разделу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«Общегосударственные вопросы» на 2015 - 2019  годы, тыс. руб.</a:t>
            </a:r>
            <a:endParaRPr kumimoji="0" lang="ru-RU" sz="16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859519"/>
              </p:ext>
            </p:extLst>
          </p:nvPr>
        </p:nvGraphicFramePr>
        <p:xfrm>
          <a:off x="683568" y="1196752"/>
          <a:ext cx="7992888" cy="4807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6162"/>
                <a:gridCol w="1090298"/>
                <a:gridCol w="718376"/>
                <a:gridCol w="670297"/>
                <a:gridCol w="787667"/>
                <a:gridCol w="745247"/>
                <a:gridCol w="644841"/>
              </a:tblGrid>
              <a:tr h="354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расходов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(факт)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2017 г.от 2016 г.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141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908,6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894,6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959,9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959,9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959,9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70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Центральный аппарат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4154,8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4327,5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4380,6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4380,6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299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квалификации и профессиональная переподготовка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70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 депутатов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-46,1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283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МБТ,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передаваемые бюджету района в соответствии с заключенными соглашениями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70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141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Составление протоколов об административных правонарушений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141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по обеспечению приватизации имущества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283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Владение, пользование и распоряжение имуществом, находящимся в муниципальной собственности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141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Проведения мероприятий местного значения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141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по содействию занятости населения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141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услуг средств массовой информации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212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предоставление доступа и обслуживание официального Интернет-сайта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141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Членский взнос в Совет муниципальных образований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141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по уплате налогов на объекты ЖКХ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425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имущества, находящегося в муниципальной собственности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70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5760,6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5395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5740,6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5599,5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5599,5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345,6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3512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60648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Динамика расходов бюджета поселения по разделу</a:t>
            </a:r>
            <a:br>
              <a:rPr lang="ru-RU" b="1" i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b="1" i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«Национальная </a:t>
            </a:r>
            <a:r>
              <a:rPr lang="ru-RU" b="1" i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оборона» </a:t>
            </a:r>
            <a:r>
              <a:rPr lang="ru-RU" b="1" i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2015 - 2019  годы, тыс. руб.</a:t>
            </a:r>
            <a:endParaRPr lang="ru-RU" i="1" dirty="0">
              <a:latin typeface="Arial" pitchFamily="34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9356862"/>
              </p:ext>
            </p:extLst>
          </p:nvPr>
        </p:nvGraphicFramePr>
        <p:xfrm>
          <a:off x="1403648" y="980728"/>
          <a:ext cx="6912768" cy="40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187624" y="4941168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Объем расходов на отрасль «Национальная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оборона»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 2017 году меньше плановых назначений 2016 года 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3,8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тыс. руб.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Финансирование расходов осуществляется за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счет средств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субвенции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из бюджета Пермского края.</a:t>
            </a:r>
            <a:endParaRPr lang="ru-RU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607428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971600" y="452734"/>
            <a:ext cx="793856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Динамика расходов бюджета поселения по разделу</a:t>
            </a:r>
            <a:br>
              <a:rPr kumimoji="0" lang="ru-RU" sz="1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b="1" i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«Национальная безопасность и правоохранительная деятельность» 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2015 - 2019  годы, тыс. руб.</a:t>
            </a:r>
            <a:endParaRPr kumimoji="0" lang="ru-RU" sz="1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7481696"/>
              </p:ext>
            </p:extLst>
          </p:nvPr>
        </p:nvGraphicFramePr>
        <p:xfrm>
          <a:off x="1187624" y="1376064"/>
          <a:ext cx="7200800" cy="3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27584" y="5589240"/>
            <a:ext cx="78186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Объем расходов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по разделу </a:t>
            </a: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</a:t>
            </a:r>
            <a:r>
              <a:rPr lang="ru-RU" sz="16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Национальная безопасность и правоохранительная деятельность</a:t>
            </a: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в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2017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году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больше плановых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назначений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2016 года на 17,1%. </a:t>
            </a:r>
            <a:endParaRPr lang="ru-RU" sz="1600" dirty="0">
              <a:ea typeface="Calibri"/>
              <a:cs typeface="Times New Roman"/>
            </a:endParaRPr>
          </a:p>
        </p:txBody>
      </p:sp>
      <p:pic>
        <p:nvPicPr>
          <p:cNvPr id="5" name="Picture 2" descr="http://www.brd24.com/up/iblock/9c8/news342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2904"/>
            <a:ext cx="1883904" cy="1085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93762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63688" y="498900"/>
            <a:ext cx="71464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Структура расходов бюджета поселения по разделу</a:t>
            </a:r>
            <a:br>
              <a:rPr lang="ru-RU" sz="1600" b="1" i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«Национальная безопасность и правоохранительная деятельность» 2015 - 2019  годы, тыс. руб.</a:t>
            </a:r>
            <a:endParaRPr lang="ru-RU" sz="1600" i="1" dirty="0" smtClean="0"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624087"/>
              </p:ext>
            </p:extLst>
          </p:nvPr>
        </p:nvGraphicFramePr>
        <p:xfrm>
          <a:off x="827584" y="1700808"/>
          <a:ext cx="7776867" cy="2772016"/>
        </p:xfrm>
        <a:graphic>
          <a:graphicData uri="http://schemas.openxmlformats.org/drawingml/2006/table">
            <a:tbl>
              <a:tblPr/>
              <a:tblGrid>
                <a:gridCol w="2874542"/>
                <a:gridCol w="980465"/>
                <a:gridCol w="980465"/>
                <a:gridCol w="980465"/>
                <a:gridCol w="980465"/>
                <a:gridCol w="980465"/>
              </a:tblGrid>
              <a:tr h="787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Направление расходов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2015 год (факт)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 год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год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4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пожарной безопасности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441,7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http://www.brd24.com/up/iblock/9c8/news34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2904"/>
            <a:ext cx="1883904" cy="1085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94540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 descr="С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0096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287608" y="362635"/>
            <a:ext cx="65687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Динамика расходов бюджета поселения по разделу</a:t>
            </a:r>
            <a:b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«Национальная экономика» 2015 - 2019  годы, тыс. руб.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5373216"/>
            <a:ext cx="781864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Объем расходов на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отрасль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«Национальная экономика» в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2017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году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меньше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плановых назначений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2016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года на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456 тыс.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руб. или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22,6%. Резкое увеличение связано с планированием расходов дорожного фонда за счет средств субсидии из бюджета Пермского края.</a:t>
            </a:r>
            <a:endParaRPr lang="ru-RU" sz="1400" dirty="0">
              <a:ea typeface="Calibri"/>
              <a:cs typeface="Times New Roman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3457967"/>
              </p:ext>
            </p:extLst>
          </p:nvPr>
        </p:nvGraphicFramePr>
        <p:xfrm>
          <a:off x="1628775" y="1433512"/>
          <a:ext cx="5886450" cy="3990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07958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ukam-gazeta.ru/media/cache/2e/f5/20/8d/00/65/2ef5208d00655535d02bc8141a7754c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7366"/>
            <a:ext cx="1691680" cy="162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835696" y="452734"/>
            <a:ext cx="721848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Динамика расходов бюджета поселения по разделу</a:t>
            </a:r>
            <a:br>
              <a:rPr kumimoji="0" lang="ru-RU" sz="1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«Жилищно-коммунальное хозяйство» 2015 - 2019  годы, тыс. руб.</a:t>
            </a:r>
            <a:endParaRPr kumimoji="0" lang="ru-RU" sz="1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4304220"/>
              </p:ext>
            </p:extLst>
          </p:nvPr>
        </p:nvGraphicFramePr>
        <p:xfrm>
          <a:off x="1187624" y="1547813"/>
          <a:ext cx="7200800" cy="3537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7584" y="5373216"/>
            <a:ext cx="78186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Объем расходов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по разделу «ЖКХ»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2017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году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больше плановых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назначений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2016 года на 1 тыс. руб. или на 0,1%. </a:t>
            </a: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589748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ukam-gazeta.ru/media/cache/2e/f5/20/8d/00/65/2ef5208d00655535d02bc8141a7754c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7366"/>
            <a:ext cx="1691680" cy="162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835696" y="452734"/>
            <a:ext cx="721848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Структура расходов бюджета поселения по разделу</a:t>
            </a:r>
            <a:br>
              <a:rPr kumimoji="0" lang="ru-RU" sz="1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«Жилищно-коммунальное хозяйство» 2015 - 2019  годы, тыс. руб.</a:t>
            </a:r>
            <a:endParaRPr kumimoji="0" lang="ru-RU" sz="1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612148"/>
              </p:ext>
            </p:extLst>
          </p:nvPr>
        </p:nvGraphicFramePr>
        <p:xfrm>
          <a:off x="845843" y="1778794"/>
          <a:ext cx="7974631" cy="3810444"/>
        </p:xfrm>
        <a:graphic>
          <a:graphicData uri="http://schemas.openxmlformats.org/drawingml/2006/table">
            <a:tbl>
              <a:tblPr/>
              <a:tblGrid>
                <a:gridCol w="2947641"/>
                <a:gridCol w="1005398"/>
                <a:gridCol w="1005398"/>
                <a:gridCol w="1005398"/>
                <a:gridCol w="1005398"/>
                <a:gridCol w="1005398"/>
              </a:tblGrid>
              <a:tr h="1159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Направление расходов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2015 год (факт)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 год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год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6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Жилищное хозяйство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6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Коммунальное хозяйство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6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6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1953,9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636,5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637,5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440,2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6574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71600" y="457200"/>
            <a:ext cx="76683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Динамика расходов на отрасль «Культура», 2015 - 2019  годы, тыс. руб.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5373216"/>
            <a:ext cx="78186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Объем расходов 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отрасль «Культура»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2017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году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больше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плановых назначений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2016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года 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352,3 тыс.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руб. или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13,7%. </a:t>
            </a:r>
            <a:endParaRPr lang="ru-RU" sz="1400" dirty="0">
              <a:ea typeface="Calibri"/>
              <a:cs typeface="Times New Roman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9631391"/>
              </p:ext>
            </p:extLst>
          </p:nvPr>
        </p:nvGraphicFramePr>
        <p:xfrm>
          <a:off x="971600" y="1196752"/>
          <a:ext cx="7344815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55692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67744" y="597156"/>
            <a:ext cx="6498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Динамика расходов бюджета поселения по разделу</a:t>
            </a:r>
            <a:br>
              <a:rPr lang="ru-RU" b="1" i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«Социальная политика» 2015 - 2019  годы, тыс. руб.</a:t>
            </a:r>
            <a:endParaRPr lang="ru-RU" i="1" dirty="0" smtClean="0">
              <a:latin typeface="Arial" pitchFamily="34" charset="0"/>
            </a:endParaRPr>
          </a:p>
        </p:txBody>
      </p:sp>
      <p:pic>
        <p:nvPicPr>
          <p:cNvPr id="11266" name="Picture 2" descr="http://narexpert.ru/wp-content/uploads/2014/09/%D1%81%D0%BE%D1%86%D0%B8%D0%B0%D0%BB%D1%8C%D0%BD%D0%B0%D1%8F-%D0%BF%D0%BE%D0%BB%D0%B8%D1%82%D0%B8%D0%BA%D0%B0-309x1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3" y="0"/>
            <a:ext cx="2125582" cy="126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048996" y="5085184"/>
            <a:ext cx="7818649" cy="87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Объем расходов 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раздел «Социальная политика»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2017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году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больше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плановых назначений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2016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года 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136,5 тыс.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руб. или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на 85,2%. </a:t>
            </a:r>
            <a:endParaRPr lang="ru-RU" sz="1400" dirty="0">
              <a:ea typeface="Calibri"/>
              <a:cs typeface="Times New Roman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9029966"/>
              </p:ext>
            </p:extLst>
          </p:nvPr>
        </p:nvGraphicFramePr>
        <p:xfrm>
          <a:off x="1547664" y="1484784"/>
          <a:ext cx="648072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03310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67744" y="597156"/>
            <a:ext cx="6498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Структура расходов бюджета поселения по разделу</a:t>
            </a:r>
            <a:br>
              <a:rPr kumimoji="0" lang="ru-RU" sz="1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«Социальная политика» 2015 - 2019  годы, тыс. руб.</a:t>
            </a:r>
            <a:endParaRPr kumimoji="0" lang="ru-RU" sz="1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11266" name="Picture 2" descr="http://narexpert.ru/wp-content/uploads/2014/09/%D1%81%D0%BE%D1%86%D0%B8%D0%B0%D0%BB%D1%8C%D0%BD%D0%B0%D1%8F-%D0%BF%D0%BE%D0%BB%D0%B8%D1%82%D0%B8%D0%BA%D0%B0-309x1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3" y="0"/>
            <a:ext cx="2125582" cy="126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568519"/>
              </p:ext>
            </p:extLst>
          </p:nvPr>
        </p:nvGraphicFramePr>
        <p:xfrm>
          <a:off x="1574799" y="1921669"/>
          <a:ext cx="7191039" cy="2910762"/>
        </p:xfrm>
        <a:graphic>
          <a:graphicData uri="http://schemas.openxmlformats.org/drawingml/2006/table">
            <a:tbl>
              <a:tblPr/>
              <a:tblGrid>
                <a:gridCol w="2658004"/>
                <a:gridCol w="906607"/>
                <a:gridCol w="906607"/>
                <a:gridCol w="906607"/>
                <a:gridCol w="906607"/>
                <a:gridCol w="906607"/>
              </a:tblGrid>
              <a:tr h="10723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Направление расходов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2015 год (факт)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 год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год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Пенсионное обеспечение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Социальное обеспечение населения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682,2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714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883" y="980728"/>
            <a:ext cx="885698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16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Межбюджетные трансферты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 - средства, предоставляемые одним бюджетом бюджетной системы Российской Федерации другому бюджету бюджетной системы Российской Федерации;</a:t>
            </a:r>
            <a:endParaRPr lang="ru-RU" sz="1200" dirty="0"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16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Дотации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- межбюджетные трансферты, предоставляемые на безвозмездной и безвозвратной основе без установления направлений и (или) условий их использования;</a:t>
            </a:r>
            <a:endParaRPr lang="ru-RU" sz="1200" dirty="0"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16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Дефицит бюджета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– превышение расходов бюджета над доходами бюджета; </a:t>
            </a:r>
            <a:endParaRPr lang="ru-RU" sz="1200" dirty="0"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16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Профицит бюджета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– превышение доходов бюджета над расходами бюджета.</a:t>
            </a:r>
            <a:endParaRPr lang="ru-RU" sz="1200" dirty="0"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ru-RU" sz="1200" dirty="0"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ru-RU" sz="1600" dirty="0"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9792" y="348625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9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943373"/>
              </p:ext>
            </p:extLst>
          </p:nvPr>
        </p:nvGraphicFramePr>
        <p:xfrm>
          <a:off x="827584" y="1988841"/>
          <a:ext cx="7920881" cy="2375535"/>
        </p:xfrm>
        <a:graphic>
          <a:graphicData uri="http://schemas.openxmlformats.org/drawingml/2006/table">
            <a:tbl>
              <a:tblPr/>
              <a:tblGrid>
                <a:gridCol w="451011"/>
                <a:gridCol w="1853245"/>
                <a:gridCol w="3587074"/>
                <a:gridCol w="676517"/>
                <a:gridCol w="676517"/>
                <a:gridCol w="676517"/>
              </a:tblGrid>
              <a:tr h="1884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ПНО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97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Пенсии за выслугу лет лицам, замещающим муниципальные должности муниципального образования, муниципальным служащим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Решение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Совета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депутатов Моховского сельского поселения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27.02.2009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 утверждении положения «О пенсии за выслугу лет лицам, замещавшим выборные 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муниципальные должности в Моховском сельском поселении»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247,2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247,2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247,2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15616" y="548680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Публичные нормативные обязательства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Моховского сельского поселения, тыс. руб.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0364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051720" y="264528"/>
            <a:ext cx="648072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Динамика расходов бюджета поселения на отрасль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«Физическая культура и спорт» 2015 - 2019  годы, тыс. руб.</a:t>
            </a:r>
            <a:endParaRPr kumimoji="0" lang="ru-RU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15"/>
            <a:ext cx="1835696" cy="1395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3975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5373216"/>
            <a:ext cx="78186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Объем расходов 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отрасль «Физическая культура и спорт»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2017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году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на уровне 2016 года.</a:t>
            </a:r>
            <a:endParaRPr lang="ru-RU" sz="1400" dirty="0">
              <a:ea typeface="Calibri"/>
              <a:cs typeface="Times New Roman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7728771"/>
              </p:ext>
            </p:extLst>
          </p:nvPr>
        </p:nvGraphicFramePr>
        <p:xfrm>
          <a:off x="1331640" y="1052736"/>
          <a:ext cx="684076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434920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548680"/>
            <a:ext cx="70567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en-US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V</a:t>
            </a:r>
            <a:r>
              <a:rPr lang="ru-RU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. Дополнительная информация</a:t>
            </a:r>
            <a:endParaRPr lang="ru-RU" sz="1100" dirty="0">
              <a:ea typeface="Calibri"/>
              <a:cs typeface="Times New Roman"/>
            </a:endParaRPr>
          </a:p>
          <a:p>
            <a:pPr indent="712788" algn="just"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орган Моховского сельского поселения, осуществляющий разработку бюджета сельского поселения: Администрация Моховского сельского поселения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712788" algn="just"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Юридический адрес: 617430, Пермский край, Кунгурский район, с. Моховое, ул. Ленина, д.7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712788"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mochovoe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mail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712788" algn="just"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Телефон/факс (271) 4-44-96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712788" algn="just"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Часы работы: понедельник-пятница с 8-00 до 16-00, перерыв на обед с 12-00 до 13-00.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712788" algn="just"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Ответственный: ведущий специалист по экономике и финансам Синельникова Татьяна Викторовна тел. (271) 4-44-96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915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124744"/>
            <a:ext cx="74888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Что такое доходы и расходы бюджета?</a:t>
            </a:r>
            <a:endParaRPr lang="ru-RU" sz="1400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Доходы  бюджета </a:t>
            </a:r>
            <a:r>
              <a:rPr lang="ru-RU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Моховского сельского поселения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–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поступающие в бюджет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Моховского сельского поселения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денежные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средства, за исключением средств, являющихся источниками финансирования дефицита бюджета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Моховского сельского поселения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;</a:t>
            </a:r>
            <a:endParaRPr lang="ru-RU" sz="1400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Доходы бюджета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Моховского сельского поселения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формируются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 соответствии с бюджетным законодательством Российской Федерации, законодательством о налогах и сборах и законодательством об иных обязательных платежах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ea typeface="Calibri"/>
              <a:cs typeface="Times New Roman"/>
            </a:endParaRPr>
          </a:p>
        </p:txBody>
      </p:sp>
      <p:pic>
        <p:nvPicPr>
          <p:cNvPr id="2050" name="Рисунок 3" descr="Описание: http://mk.tula.ru/upload/iblock/c81/wnuxizeccjp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08769"/>
            <a:ext cx="1446213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525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7784" y="404664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Доходы бывают трех видов: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8900000">
            <a:off x="-151146" y="730984"/>
            <a:ext cx="237697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Доходы</a:t>
            </a:r>
            <a:endParaRPr lang="ru-RU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983094"/>
            <a:ext cx="76328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Налоговые доходы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это поступления от уплаты налогов.</a:t>
            </a:r>
          </a:p>
          <a:p>
            <a:pPr indent="36195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Моховского сельского поселения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зачисляются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следующие налоговые доходы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361950"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355600"/>
            <a:r>
              <a:rPr lang="ru-RU" dirty="0">
                <a:latin typeface="Times New Roman" pitchFamily="18" charset="0"/>
                <a:cs typeface="Times New Roman" pitchFamily="18" charset="0"/>
              </a:rPr>
              <a:t>- налог на доходы физических лиц; </a:t>
            </a:r>
          </a:p>
          <a:p>
            <a:pPr indent="355600"/>
            <a:r>
              <a:rPr lang="ru-RU" dirty="0">
                <a:latin typeface="Times New Roman" pitchFamily="18" charset="0"/>
                <a:cs typeface="Times New Roman" pitchFamily="18" charset="0"/>
              </a:rPr>
              <a:t>- акцизы на автомобильный и прямогонный бензин, дизельное топливо, моторные масла для дизельных и (или) карбюраторных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инжекторных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двигателей, производимые на территории Российской Федерации;</a:t>
            </a:r>
          </a:p>
          <a:p>
            <a:pPr indent="3556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единый сельскохозяйственный налог;</a:t>
            </a:r>
          </a:p>
          <a:p>
            <a:pPr indent="3556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налог на имущество физических лиц;</a:t>
            </a:r>
          </a:p>
          <a:p>
            <a:pPr indent="3556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земельный налог;</a:t>
            </a:r>
          </a:p>
          <a:p>
            <a:pPr indent="3556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транспортный налог;</a:t>
            </a:r>
          </a:p>
          <a:p>
            <a:pPr indent="3556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государственная пошлина (за совершение нотариальных действий должностными лицами органов местного самоуправления, уполномоченными в соответствии с законодательными актами Российской Федерации на совершение нотариальных действий).</a:t>
            </a:r>
          </a:p>
        </p:txBody>
      </p:sp>
    </p:spTree>
    <p:extLst>
      <p:ext uri="{BB962C8B-B14F-4D97-AF65-F5344CB8AC3E}">
        <p14:creationId xmlns:p14="http://schemas.microsoft.com/office/powerpoint/2010/main" val="152104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 rot="18900000">
            <a:off x="-151146" y="730984"/>
            <a:ext cx="237697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Доходы</a:t>
            </a:r>
            <a:endParaRPr lang="ru-RU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332656"/>
            <a:ext cx="8064896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Неналоговые доходы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Моховского сельского поселения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формируются за счет:</a:t>
            </a:r>
          </a:p>
          <a:p>
            <a:pPr indent="35560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доходов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использования имущества, находящегося в муниципальной собственности Моховского сельского поселения, за исключением имущества бюджетных и автономных учреждений, а также имущества муниципальных унитарных предприятий, в том числе казенных;</a:t>
            </a:r>
          </a:p>
          <a:p>
            <a:pPr indent="35560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доходов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платных услуг, оказываемых казенными учреждениями;</a:t>
            </a:r>
          </a:p>
          <a:p>
            <a:pPr indent="35560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доходов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продажи имущества (кроме акций и иных форм участия в капитале), находящегося в муниципальной собственности Моховского сельского поселения, за исключением движимого имущества бюджетных и автономных учреждений, а также имущества муниципальных унитарных предприятий, в том числе казенных;</a:t>
            </a:r>
          </a:p>
          <a:p>
            <a:pPr indent="35560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части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прибыли муниципальных унитарных предприятий, остающейся после уплаты налогов и иных обязательных платежей, в размерах, определяемых в порядке, установленном муниципальными правовыми актами представительных органов муниципальных образований;</a:t>
            </a:r>
          </a:p>
          <a:p>
            <a:pPr indent="35560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платы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использование лесов, расположенных на землях, находящихся в муниципальной собственности;</a:t>
            </a:r>
          </a:p>
          <a:p>
            <a:pPr indent="35560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платы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пользование водными объектами в зависимости от права собственности на водные объекты;</a:t>
            </a:r>
          </a:p>
          <a:p>
            <a:pPr indent="35560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платы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увеличение площади земельных участков, находящихся в частной собственности, в результате перераспределения таких земельных участков и земельных участков, находящихся в муниципальной собственности;</a:t>
            </a:r>
          </a:p>
          <a:p>
            <a:pPr indent="35560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платы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соглашениям об установлении сервитута, заключенным органами местного самоуправления, государственными или муниципальными предприятиями либо государственными или муниципальными учреждениями в отношении земельных участков, находящихся в муниципальной собственности;</a:t>
            </a:r>
          </a:p>
          <a:p>
            <a:pPr indent="35560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средств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получаемых в результате применения мер гражданско-правовой, административной ответственности, в том числе штрафов, конфискации, компенсации, а также средств, получаемых в возмещение вреда, причиненного Моховскому сельскому поселению, и иных сумм принудительного изъятия.</a:t>
            </a:r>
          </a:p>
          <a:p>
            <a:pPr indent="35560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9096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513091"/>
            <a:ext cx="7344816" cy="16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Безвозмездные поступления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поступления из других бюджетов (из федерального, краевого и районного бюджетов) в форме дотаций, субсидий, субвенций и иных межбюджетных трансфертов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8900000">
            <a:off x="59730" y="755122"/>
            <a:ext cx="237697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Доходы</a:t>
            </a:r>
            <a:endParaRPr lang="ru-RU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1270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052736"/>
            <a:ext cx="7992888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Расходы бюджета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Моховского сельского поселения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–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выплачиваемые из бюджета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Моховского сельского поселения 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денежные 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средства, за исключением средств, являющихся источниками финансирования дефицита бюджета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Моховского сельского поселения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Расходы бюджета направляются на выполнение полномочий органов местного самоуправления, установленных Федеральным законом от 06.10.2003 № 131-ФЗ «Об общих принципах организации местного самоуправления в Российской Федерации» (статья 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14).</a:t>
            </a: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8812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2657</TotalTime>
  <Words>2935</Words>
  <Application>Microsoft Office PowerPoint</Application>
  <PresentationFormat>Экран (4:3)</PresentationFormat>
  <Paragraphs>452</Paragraphs>
  <Slides>42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1_Воздушный поток</vt:lpstr>
      <vt:lpstr> Публичный бюджет  Моховского сельского поселения на 2017 год и плановый период  2018 и 2019 годов (бюджет для граждан)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налоговых и неналоговых доходов бюджета Моховского сельского поселения на 2016, 2017 годы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Публичный бюджет  Кунгурского муниципального района на 2016 год и плановый период  2017 и 2018 годов (бюджет для граждан)</dc:title>
  <dc:creator>Моховое</dc:creator>
  <cp:lastModifiedBy>Комп</cp:lastModifiedBy>
  <cp:revision>154</cp:revision>
  <cp:lastPrinted>2018-03-20T08:50:30Z</cp:lastPrinted>
  <dcterms:modified xsi:type="dcterms:W3CDTF">2018-03-22T08:45:04Z</dcterms:modified>
</cp:coreProperties>
</file>