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33"/>
  </p:notesMasterIdLst>
  <p:sldIdLst>
    <p:sldId id="299" r:id="rId3"/>
    <p:sldId id="334" r:id="rId4"/>
    <p:sldId id="346" r:id="rId5"/>
    <p:sldId id="347" r:id="rId6"/>
    <p:sldId id="348" r:id="rId7"/>
    <p:sldId id="349" r:id="rId8"/>
    <p:sldId id="354" r:id="rId9"/>
    <p:sldId id="355" r:id="rId10"/>
    <p:sldId id="352" r:id="rId11"/>
    <p:sldId id="266" r:id="rId12"/>
    <p:sldId id="264" r:id="rId13"/>
    <p:sldId id="286" r:id="rId14"/>
    <p:sldId id="289" r:id="rId15"/>
    <p:sldId id="261" r:id="rId16"/>
    <p:sldId id="335" r:id="rId17"/>
    <p:sldId id="278" r:id="rId18"/>
    <p:sldId id="277" r:id="rId19"/>
    <p:sldId id="276" r:id="rId20"/>
    <p:sldId id="275" r:id="rId21"/>
    <p:sldId id="279" r:id="rId22"/>
    <p:sldId id="280" r:id="rId23"/>
    <p:sldId id="281" r:id="rId24"/>
    <p:sldId id="267" r:id="rId25"/>
    <p:sldId id="268" r:id="rId26"/>
    <p:sldId id="343" r:id="rId27"/>
    <p:sldId id="273" r:id="rId28"/>
    <p:sldId id="344" r:id="rId29"/>
    <p:sldId id="345" r:id="rId30"/>
    <p:sldId id="353" r:id="rId31"/>
    <p:sldId id="25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9" autoAdjust="0"/>
    <p:restoredTop sz="89703" autoAdjust="0"/>
  </p:normalViewPr>
  <p:slideViewPr>
    <p:cSldViewPr>
      <p:cViewPr>
        <p:scale>
          <a:sx n="77" d="100"/>
          <a:sy n="77" d="100"/>
        </p:scale>
        <p:origin x="-2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55;&#1086;&#1082;&#1074;&#1072;&#1088;&#1090;&#1072;&#1083;&#1100;&#1085;&#1072;&#1103;%20&#1086;&#1090;&#1095;&#1077;&#1090;&#1085;&#1086;&#1089;&#1090;&#1100;\1%20&#1087;&#1086;&#1083;&#1091;&#1075;&#1086;&#1076;&#1080;&#1077;%202016%20&#1075;&#1086;&#1076;&#1072;\&#1087;&#1086;&#1089;&#1077;&#1083;&#1077;&#1085;&#1080;&#1103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55;&#1086;&#1082;&#1074;&#1072;&#1088;&#1090;&#1072;&#1083;&#1100;&#1085;&#1072;&#1103;%20&#1086;&#1090;&#1095;&#1077;&#1090;&#1085;&#1086;&#1089;&#1090;&#1100;\1%20&#1087;&#1086;&#1083;&#1091;&#1075;&#1086;&#1076;&#1080;&#1077;%202016%20&#1075;&#1086;&#1076;&#1072;\&#1087;&#1086;&#1089;&#1077;&#1083;&#1077;&#1085;&#1080;&#1103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55;&#1086;&#1082;&#1074;&#1072;&#1088;&#1090;&#1072;&#1083;&#1100;&#1085;&#1072;&#1103;%20&#1086;&#1090;&#1095;&#1077;&#1090;&#1085;&#1086;&#1089;&#1090;&#1100;\1%20&#1087;&#1086;&#1083;&#1091;&#1075;&#1086;&#1076;&#1080;&#1077;%202016%20&#1075;&#1086;&#1076;&#1072;\&#1087;&#1086;&#1089;&#1077;&#1083;&#1077;&#1085;&#1080;&#1103;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2997314023931984E-2"/>
          <c:y val="0.10263754912900178"/>
          <c:w val="0.87250891357542915"/>
          <c:h val="0.82476383461418967"/>
        </c:manualLayout>
      </c:layout>
      <c:pie3DChart>
        <c:varyColors val="1"/>
        <c:ser>
          <c:idx val="0"/>
          <c:order val="0"/>
          <c:explosion val="4"/>
          <c:dLbls>
            <c:dLbl>
              <c:idx val="0"/>
              <c:layout>
                <c:manualLayout>
                  <c:x val="-6.7672452827370277E-2"/>
                  <c:y val="-9.8676435307510191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2.4348485088958371E-2"/>
                  <c:y val="5.2026425405228845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+mj-lt"/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0.19609833468764001"/>
                  <c:y val="-0.11047759792489274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'[поселения.xlsx]дох все'!$A$11:$A$13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'[поселения.xlsx]дох все'!$B$11:$B$13</c:f>
              <c:numCache>
                <c:formatCode>General</c:formatCode>
                <c:ptCount val="3"/>
                <c:pt idx="0">
                  <c:v>45920.3</c:v>
                </c:pt>
                <c:pt idx="1">
                  <c:v>4978</c:v>
                </c:pt>
                <c:pt idx="2">
                  <c:v>61405.3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ln>
      <a:solidFill>
        <a:sysClr val="windowText" lastClr="000000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1"/>
          <c:dLbls>
            <c:dLbl>
              <c:idx val="0"/>
              <c:layout>
                <c:manualLayout>
                  <c:x val="-0.11011410032079322"/>
                  <c:y val="6.3738348887976831E-2"/>
                </c:manualLayout>
              </c:layout>
              <c:showPercent val="1"/>
            </c:dLbl>
            <c:dLbl>
              <c:idx val="1"/>
              <c:layout>
                <c:manualLayout>
                  <c:x val="-0.13423908816953442"/>
                  <c:y val="-0.1450525526865219"/>
                </c:manualLayout>
              </c:layout>
              <c:showPercent val="1"/>
            </c:dLbl>
            <c:dLbl>
              <c:idx val="2"/>
              <c:layout>
                <c:manualLayout>
                  <c:x val="0.10445866141732284"/>
                  <c:y val="-0.21257100709624843"/>
                </c:manualLayout>
              </c:layout>
              <c:showPercent val="1"/>
            </c:dLbl>
            <c:dLbl>
              <c:idx val="3"/>
              <c:layout>
                <c:manualLayout>
                  <c:x val="0.13014520754350151"/>
                  <c:y val="1.3362122807330611E-2"/>
                </c:manualLayout>
              </c:layout>
              <c:showPercent val="1"/>
            </c:dLbl>
            <c:dLbl>
              <c:idx val="4"/>
              <c:layout>
                <c:manualLayout>
                  <c:x val="2.6345265869544089E-2"/>
                  <c:y val="3.0866400582134274E-2"/>
                </c:manualLayout>
              </c:layout>
              <c:showPercent val="1"/>
            </c:dLbl>
            <c:dLbl>
              <c:idx val="5"/>
              <c:layout>
                <c:manualLayout>
                  <c:x val="4.1891586468358118E-2"/>
                  <c:y val="8.4509200933476913E-2"/>
                </c:manualLayout>
              </c:layout>
              <c:showPercent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налог!$A$14:$A$20</c:f>
              <c:strCache>
                <c:ptCount val="7"/>
                <c:pt idx="0">
                  <c:v>Акцизы на нефтепродукты</c:v>
                </c:pt>
                <c:pt idx="1">
                  <c:v>Налог на доходы физ.лиц</c:v>
                </c:pt>
                <c:pt idx="2">
                  <c:v>Единый сельскохозяйственный налог</c:v>
                </c:pt>
                <c:pt idx="3">
                  <c:v>Земельный налог</c:v>
                </c:pt>
                <c:pt idx="4">
                  <c:v>Налог на имущество физ.лиц</c:v>
                </c:pt>
                <c:pt idx="5">
                  <c:v>Транспортный налог</c:v>
                </c:pt>
                <c:pt idx="6">
                  <c:v>Государственная пошлина</c:v>
                </c:pt>
              </c:strCache>
            </c:strRef>
          </c:cat>
          <c:val>
            <c:numRef>
              <c:f>налог!$B$14:$B$20</c:f>
              <c:numCache>
                <c:formatCode>General</c:formatCode>
                <c:ptCount val="7"/>
                <c:pt idx="0">
                  <c:v>9593.2000000000007</c:v>
                </c:pt>
                <c:pt idx="1">
                  <c:v>12622.2</c:v>
                </c:pt>
                <c:pt idx="2">
                  <c:v>8413</c:v>
                </c:pt>
                <c:pt idx="3">
                  <c:v>12267.5</c:v>
                </c:pt>
                <c:pt idx="4">
                  <c:v>316.3</c:v>
                </c:pt>
                <c:pt idx="5">
                  <c:v>2544.1</c:v>
                </c:pt>
                <c:pt idx="6">
                  <c:v>164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6484422086128137"/>
          <c:y val="0"/>
          <c:w val="0.32743972975600283"/>
          <c:h val="0.99133321833405708"/>
        </c:manualLayout>
      </c:layout>
      <c:txPr>
        <a:bodyPr/>
        <a:lstStyle/>
        <a:p>
          <a:pPr>
            <a:defRPr sz="1600" b="1">
              <a:latin typeface="+mj-lt"/>
            </a:defRPr>
          </a:pPr>
          <a:endParaRPr lang="ru-RU"/>
        </a:p>
      </c:txPr>
    </c:legend>
    <c:plotVisOnly val="1"/>
    <c:dispBlanksAs val="zero"/>
  </c:chart>
  <c:spPr>
    <a:ln>
      <a:solidFill>
        <a:schemeClr val="tx1"/>
      </a:solidFill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833894008841291E-2"/>
          <c:y val="9.0205395602234076E-2"/>
          <c:w val="0.53855205736948564"/>
          <c:h val="0.8242068012410052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2812731705025587"/>
                  <c:y val="4.7225426863698496E-2"/>
                </c:manualLayout>
              </c:layout>
              <c:showPercent val="1"/>
            </c:dLbl>
            <c:dLbl>
              <c:idx val="1"/>
              <c:layout>
                <c:manualLayout>
                  <c:x val="-4.7198011264183805E-2"/>
                  <c:y val="-8.0382831136825789E-2"/>
                </c:manualLayout>
              </c:layout>
              <c:showPercent val="1"/>
            </c:dLbl>
            <c:dLbl>
              <c:idx val="2"/>
              <c:layout>
                <c:manualLayout>
                  <c:x val="-0.1003131536575077"/>
                  <c:y val="-0.14767206076606224"/>
                </c:manualLayout>
              </c:layout>
              <c:showPercent val="1"/>
            </c:dLbl>
            <c:dLbl>
              <c:idx val="3"/>
              <c:layout>
                <c:manualLayout>
                  <c:x val="0.13220863030329358"/>
                  <c:y val="-0.12869939145949014"/>
                </c:manualLayout>
              </c:layout>
              <c:showPercent val="1"/>
            </c:dLbl>
            <c:dLbl>
              <c:idx val="4"/>
              <c:delete val="1"/>
            </c:dLbl>
            <c:dLbl>
              <c:idx val="5"/>
              <c:layout>
                <c:manualLayout>
                  <c:x val="7.4544309023598418E-2"/>
                  <c:y val="8.399764248272315E-2"/>
                </c:manualLayout>
              </c:layout>
              <c:showPercent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[поселения.xlsx]неналог!$A$13:$A$19</c:f>
              <c:strCache>
                <c:ptCount val="7"/>
                <c:pt idx="0">
                  <c:v>Доходы от использования имущества,находящегося в государственной и муниципальной собственности </c:v>
                </c:pt>
                <c:pt idx="1">
                  <c:v>Прочие поступления от использования имущества</c:v>
                </c:pt>
                <c:pt idx="2">
                  <c:v>Доходы от оказания платных услуг(работ)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Штрафы,санкции,возмещение ущерба </c:v>
                </c:pt>
                <c:pt idx="5">
                  <c:v>Прочие неналоговые доходы</c:v>
                </c:pt>
                <c:pt idx="6">
                  <c:v>Платежи от государственных и муниципальных предприятий</c:v>
                </c:pt>
              </c:strCache>
            </c:strRef>
          </c:cat>
          <c:val>
            <c:numRef>
              <c:f>[поселения.xlsx]неналог!$B$13:$B$19</c:f>
              <c:numCache>
                <c:formatCode>General</c:formatCode>
                <c:ptCount val="7"/>
                <c:pt idx="0">
                  <c:v>1450.5</c:v>
                </c:pt>
                <c:pt idx="1">
                  <c:v>59.5</c:v>
                </c:pt>
                <c:pt idx="2">
                  <c:v>819.7</c:v>
                </c:pt>
                <c:pt idx="3">
                  <c:v>2077.5</c:v>
                </c:pt>
                <c:pt idx="4">
                  <c:v>4.9000000000000004</c:v>
                </c:pt>
                <c:pt idx="5">
                  <c:v>565.9</c:v>
                </c:pt>
                <c:pt idx="6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0402680761492655"/>
          <c:y val="9.1912814037190149E-2"/>
          <c:w val="0.39597315436241648"/>
          <c:h val="0.84391028635981391"/>
        </c:manualLayout>
      </c:layout>
      <c:txPr>
        <a:bodyPr/>
        <a:lstStyle/>
        <a:p>
          <a:pPr>
            <a:defRPr sz="1600" b="1">
              <a:latin typeface="+mj-lt"/>
            </a:defRPr>
          </a:pPr>
          <a:endParaRPr lang="ru-RU"/>
        </a:p>
      </c:txPr>
    </c:legend>
    <c:plotVisOnly val="1"/>
    <c:dispBlanksAs val="zero"/>
  </c:chart>
  <c:spPr>
    <a:ln>
      <a:solidFill>
        <a:schemeClr val="tx1"/>
      </a:solidFill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CFD6202-CBD8-47AC-9719-E0F2AFA4E03B}" type="datetimeFigureOut">
              <a:rPr lang="ru-RU"/>
              <a:pPr>
                <a:defRPr/>
              </a:pPr>
              <a:t>29.07.2016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6AC5A57-2DE9-4943-AA63-38A6FEE91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B36DB1-3430-47C5-A2F8-F971C107C688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0DB6B-F625-422C-86A6-4EE28150A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1545F-82A3-42F5-9756-E5A5AA962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F85FC-D08D-447E-AB84-36B43B3EA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BBF97E4-45C2-4698-A104-005990649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F24C4FC-F5BB-4962-A659-A3F7F1781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7F2B6ED-6CE7-41A6-BBC4-D19809614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AFC1BF-8D18-4BB8-9232-06331F1BF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CEA1111-C7B5-45CA-A91D-3FA50ADF1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0C16769-D3EC-43BC-8010-3A71BEF83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7FB1B2F-9525-4AD5-8CFF-71B562AB4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81FE7E8-CD04-49C1-A105-24EB2B230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3F40F-68F6-4D74-9077-5D2CE2AAE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1C1093F-9FB8-4999-9E5B-DD4C68DE5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C9EB0E5-669B-4360-AC98-277172B2E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6771B10-909F-4F82-97B2-172952AB0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4E9C5-40D6-471D-894C-B4CCC6325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79BB3-7C9C-40BF-8150-D33D00F17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B0E05-658C-4C58-A547-2EC547651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3C3EE-0C9C-4527-90B7-A43741DB4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24FA3-7E4F-4042-8AB5-9A642FA3C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4A15F-B119-4918-8BC1-275F7FBED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8F20B-8508-44A0-9AF2-97CD4B0D2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952E8C2-07EA-4FB3-8585-7BCBA53C5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62A2A133-58F7-4130-A702-0A3123261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143000"/>
            <a:ext cx="8458200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Анализ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исполнения</a:t>
            </a:r>
          </a:p>
          <a:p>
            <a:pPr algn="ctr">
              <a:defRPr/>
            </a:pPr>
            <a:r>
              <a:rPr lang="ru-RU" sz="5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бюджетов сельских поселений</a:t>
            </a:r>
          </a:p>
          <a:p>
            <a:pPr algn="ctr">
              <a:defRPr/>
            </a:pPr>
            <a:r>
              <a:rPr lang="ru-RU" sz="5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1 полугодие 2016 года</a:t>
            </a:r>
          </a:p>
          <a:p>
            <a:pPr algn="ctr">
              <a:defRPr/>
            </a:pP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Chart 1"/>
          <p:cNvGraphicFramePr>
            <a:graphicFrameLocks/>
          </p:cNvGraphicFramePr>
          <p:nvPr/>
        </p:nvGraphicFramePr>
        <p:xfrm>
          <a:off x="234950" y="601663"/>
          <a:ext cx="8674100" cy="5654675"/>
        </p:xfrm>
        <a:graphic>
          <a:graphicData uri="http://schemas.openxmlformats.org/presentationml/2006/ole">
            <p:oleObj spid="_x0000_s23554" r:id="rId3" imgW="8669263" imgH="565148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Chart 3"/>
          <p:cNvGraphicFramePr>
            <a:graphicFrameLocks/>
          </p:cNvGraphicFramePr>
          <p:nvPr/>
        </p:nvGraphicFramePr>
        <p:xfrm>
          <a:off x="215900" y="449263"/>
          <a:ext cx="8712200" cy="5959475"/>
        </p:xfrm>
        <a:graphic>
          <a:graphicData uri="http://schemas.openxmlformats.org/presentationml/2006/ole">
            <p:oleObj spid="_x0000_s24578" r:id="rId3" imgW="8718036" imgH="595630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853"/>
          <p:cNvSpPr>
            <a:spLocks noChangeArrowheads="1"/>
          </p:cNvSpPr>
          <p:nvPr/>
        </p:nvSpPr>
        <p:spPr bwMode="auto">
          <a:xfrm>
            <a:off x="228600" y="2286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Структура расходов бюджетов (Исполнено за 1 полугодие 2016 г.), % в общей сумме расходов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752475"/>
          <a:ext cx="8763000" cy="5800725"/>
        </p:xfrm>
        <a:graphic>
          <a:graphicData uri="http://schemas.openxmlformats.org/drawingml/2006/table">
            <a:tbl>
              <a:tblPr/>
              <a:tblGrid>
                <a:gridCol w="1361708"/>
                <a:gridCol w="672845"/>
                <a:gridCol w="672845"/>
                <a:gridCol w="672845"/>
                <a:gridCol w="672845"/>
                <a:gridCol w="672845"/>
                <a:gridCol w="672845"/>
                <a:gridCol w="672845"/>
                <a:gridCol w="672845"/>
                <a:gridCol w="672845"/>
                <a:gridCol w="672845"/>
                <a:gridCol w="672845"/>
              </a:tblGrid>
              <a:tr h="20723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Наименование поселения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01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02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03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04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05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08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Общегос. вопросы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Воинский учёт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Нац. </a:t>
                      </a:r>
                      <a:r>
                        <a:rPr lang="ru-RU" sz="1200" b="0" i="0" u="none" strike="noStrike" dirty="0" err="1">
                          <a:effectLst/>
                          <a:latin typeface="Times New Roman"/>
                        </a:rPr>
                        <a:t>безопасн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. и прав. </a:t>
                      </a:r>
                      <a:r>
                        <a:rPr lang="ru-RU" sz="1200" b="0" i="0" u="none" strike="noStrike" dirty="0" err="1">
                          <a:effectLst/>
                          <a:latin typeface="Times New Roman"/>
                        </a:rPr>
                        <a:t>деят-ть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Нац. экономика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ЖКХ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Соцполитика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Спорт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Телевидение и радиовещание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МБТ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Бырминское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32,0%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1,1%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7,1%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14,0%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8,7%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35,5%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1,3%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Голдыревское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34,2%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1,5%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3,1%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12,1%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18,9%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28,7%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1,5%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Ергачинское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34,3%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1,7%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7,7%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21,7%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33,2%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1,5%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Зарубинское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26,2%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1,1%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6,9%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5,8%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7,0%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47,7%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5,3%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Калининское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33,7%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1,5%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9,6%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15,3%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34,9%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0,3%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Комсомольское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27,3%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0,7%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2,6%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9,1%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28,9%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27,6%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3,5%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0,3%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Кыласовское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27,4%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0,7%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18,2%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20,1%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0,1%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30,2%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1,1%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0,6%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Ленское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20,9%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0,9%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5,9%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26,6%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38,2%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0,1%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Мазунинское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27,1%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0,5%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9,4%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9,4%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45,9%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1,1%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Моховское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32,4%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1,1%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17,2%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11,5%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18,6%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14,4%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Насадское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43,0%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13,8%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6,6%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8,9%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25,4%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1,3%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0,1%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Неволинское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15,9%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0,7%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0,8%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7,8%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3,3%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70,4%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0,3%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0,8%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Плехановское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31,5%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1,3%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30,9%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23,0%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2,9%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Сергинское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38,9%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8,5%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8,6%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30,9%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11,2%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Тихановское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35,7%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0,9%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7,0%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6,8%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13,6%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34,8%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Троельжанское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21,9%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0,8%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25,8%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21,3%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28,9%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0,3%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Усть-Турское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28,3%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0,9%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7,7%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4,9%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54,5%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0,1%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Филипповское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30,8%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0,6%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16,2%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23,6%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26,0%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0,7%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Шадейское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21,6%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0,7%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13,7%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5,8%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49,4%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7,6%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ВСЕГО по с/п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27,8%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2,9%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11,5%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15,4%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37,7%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3,3%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0,3%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Кунгурский МР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7,2%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2,1%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68,4%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0,1%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0,6%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7,3%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консолидация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10,1%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8,6%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61,4%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8,4%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0,2%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0,6%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08" marR="9508" marT="95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853"/>
          <p:cNvSpPr>
            <a:spLocks noChangeArrowheads="1"/>
          </p:cNvSpPr>
          <p:nvPr/>
        </p:nvSpPr>
        <p:spPr bwMode="auto">
          <a:xfrm>
            <a:off x="228600" y="228600"/>
            <a:ext cx="876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Структура расходов бюджетов (Исполнено за 1 полугодие 2016 г.), 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600" y="685800"/>
          <a:ext cx="8763000" cy="5943600"/>
        </p:xfrm>
        <a:graphic>
          <a:graphicData uri="http://schemas.openxmlformats.org/drawingml/2006/table">
            <a:tbl>
              <a:tblPr/>
              <a:tblGrid>
                <a:gridCol w="1179997"/>
                <a:gridCol w="635384"/>
                <a:gridCol w="635384"/>
                <a:gridCol w="635384"/>
                <a:gridCol w="635384"/>
                <a:gridCol w="635384"/>
                <a:gridCol w="714807"/>
                <a:gridCol w="635384"/>
                <a:gridCol w="635384"/>
                <a:gridCol w="559743"/>
                <a:gridCol w="559743"/>
                <a:gridCol w="529487"/>
                <a:gridCol w="771538"/>
              </a:tblGrid>
              <a:tr h="1100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Наименование поселения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Общегос.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Воинский учёт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Нац. безопасн. и прав. деят-ть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Нац. экономика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ЖКХ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Соцполитика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Телевидение и радиовещание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МБТ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Общий итог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Бырминское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1 582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4 948,4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Голдыревское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1 662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919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1 395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4 861,9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Ергачинское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1 273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3 715,9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Зарубинское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1 647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2 998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6 290,2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Калининское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1 881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1 951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5 583,8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Комсомольское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2 686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2 840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2 712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9 828,9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Кыласовское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1 723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1 899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6 279,1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Ленское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1 555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1 977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2 845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7 441,2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Мазунинское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2 205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4 803,8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Моховское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2 314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1 328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1 028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7 132,8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Насадское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723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2 846,2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Неволинское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1 829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8 114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11 519,5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Плехановское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1 806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1 769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5 732,4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Сергинское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1 926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1 530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4 955,1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Тихановское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1 067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1 039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2 987,5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Троельжанское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1 811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2 131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1 759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2 392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8 264,0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Усть-Турское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1 733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3 345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6 134,2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Филипповское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1 649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1 389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5 350,0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Шадейское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1 404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3 206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6 493,8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ВСЕГО по с/п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32 072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3 349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13 201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17 737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43 374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3 838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115 169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Кунгурский МР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29 214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2 427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38 904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11 162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371 838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10 773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34 990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797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3 479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39 944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543 540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консолидация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60 874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5 776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51 797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20 876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371 846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51 157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37 386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3 479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605 519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172"/>
          <p:cNvSpPr>
            <a:spLocks noChangeArrowheads="1"/>
          </p:cNvSpPr>
          <p:nvPr/>
        </p:nvSpPr>
        <p:spPr bwMode="auto">
          <a:xfrm>
            <a:off x="228600" y="0"/>
            <a:ext cx="9088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i="1"/>
              <a:t>Структура расходов сельских поселений (Исполнено за 1 полугодие 2016 г.) руб.</a:t>
            </a:r>
          </a:p>
        </p:txBody>
      </p:sp>
      <p:graphicFrame>
        <p:nvGraphicFramePr>
          <p:cNvPr id="27651" name="Chart 1"/>
          <p:cNvGraphicFramePr>
            <a:graphicFrameLocks/>
          </p:cNvGraphicFramePr>
          <p:nvPr/>
        </p:nvGraphicFramePr>
        <p:xfrm>
          <a:off x="330200" y="558800"/>
          <a:ext cx="8712200" cy="6121400"/>
        </p:xfrm>
        <a:graphic>
          <a:graphicData uri="http://schemas.openxmlformats.org/presentationml/2006/ole">
            <p:oleObj spid="_x0000_s27651" r:id="rId3" imgW="8711939" imgH="612091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381000" y="457200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Анализ исполнения расходов на общегосударственные вопросы, тыс. руб.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" y="1103313"/>
          <a:ext cx="8610600" cy="5534025"/>
        </p:xfrm>
        <a:graphic>
          <a:graphicData uri="http://schemas.openxmlformats.org/drawingml/2006/table">
            <a:tbl>
              <a:tblPr/>
              <a:tblGrid>
                <a:gridCol w="1729137"/>
                <a:gridCol w="1002399"/>
                <a:gridCol w="962302"/>
                <a:gridCol w="1202878"/>
                <a:gridCol w="1007410"/>
                <a:gridCol w="1102638"/>
                <a:gridCol w="781870"/>
                <a:gridCol w="821966"/>
              </a:tblGrid>
              <a:tr h="1038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Наименование поселения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Утв. план 2016 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Уточн. план 2016 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Отклонение уточ.годов.плана от утвержд.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Кассовый план 1 полугодия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Исполнено за 1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% исполнения к 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% исполнения за 1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Бырминское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3 334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1 587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1 582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Голдыревское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3 314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1 682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1 662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Ергачинское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2 927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2 947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1 293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Зарубинское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3 649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1 647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Калининское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1 881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1 881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Комсомольское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4 528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5 238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2 687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2 686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Кыласовское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3 805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1 739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1 723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Ленское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3 569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3 632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1 605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1 555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Мазунинское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2 944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2 986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1 308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Моховское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2 314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2 314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Насадское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2 602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Неволинское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1 829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1 829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Плехановское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3 697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3 794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1 944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1 806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Сергинское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1 935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1 926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Тихановское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1 063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1 067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Троельжанское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3 721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3 806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1 811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1 811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Усть-Турское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3 953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1 764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1 733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Филипповское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1 649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Шадейское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1 410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1 404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ВСЕГО по с/п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68 271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70 741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2 470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32 490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32 072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98,7%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228600" y="228600"/>
            <a:ext cx="8686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Анализ исполнения расходов на осуществление первичного</a:t>
            </a:r>
          </a:p>
          <a:p>
            <a:pPr algn="ctr">
              <a:defRPr/>
            </a:pPr>
            <a:r>
              <a:rPr lang="ru-RU" sz="1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воинского учёта</a:t>
            </a: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838200"/>
          <a:ext cx="8458200" cy="5791200"/>
        </p:xfrm>
        <a:graphic>
          <a:graphicData uri="http://schemas.openxmlformats.org/drawingml/2006/table">
            <a:tbl>
              <a:tblPr/>
              <a:tblGrid>
                <a:gridCol w="1698533"/>
                <a:gridCol w="984657"/>
                <a:gridCol w="945270"/>
                <a:gridCol w="1181588"/>
                <a:gridCol w="989580"/>
                <a:gridCol w="1083123"/>
                <a:gridCol w="768031"/>
                <a:gridCol w="807418"/>
              </a:tblGrid>
              <a:tr h="1103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Наименование поселения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Утв. план 2016 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Уточн. план 2016 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Отклонение уточ.годов.плана от утвержд.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Кассовый план 1 полугодия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Исполнено за 1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% исполнения к 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% исполнения за 1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Бырминское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Голдыревское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Ергачинское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Зарубинское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Калининское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Комсомольское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Кыласовское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Ленское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Мазунинское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Моховское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Насадское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Неволинское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Плехановское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Сергинское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Тихановское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Троельжанское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Усть-Турское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Филипповское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Шадейское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ВСЕГО по с/п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3 192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3 203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1 596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1 189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74,5%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304800" y="2286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Анализ исполнения расходов на национальную безопасность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" y="685800"/>
          <a:ext cx="8686800" cy="5943600"/>
        </p:xfrm>
        <a:graphic>
          <a:graphicData uri="http://schemas.openxmlformats.org/drawingml/2006/table">
            <a:tbl>
              <a:tblPr/>
              <a:tblGrid>
                <a:gridCol w="1744439"/>
                <a:gridCol w="1011269"/>
                <a:gridCol w="970818"/>
                <a:gridCol w="1213523"/>
                <a:gridCol w="1016325"/>
                <a:gridCol w="1112396"/>
                <a:gridCol w="788789"/>
                <a:gridCol w="829240"/>
              </a:tblGrid>
              <a:tr h="1132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Наименование поселения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Утв. план 2016 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Уточн. план 2016 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Отклонение уточ.годов.плана от утвержд.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Кассовый план 1 полугодия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Исполнено за 1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% исполнения к 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% исполнения за 1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Бырминское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Голдыревское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Ергачинское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Зарубинское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Калининское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Комсомольское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Кыласовское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Ленское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Мазунинское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Моховское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Насадское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Неволинское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Плехановское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Сергинское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Тихановское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Троельжанское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Усть-Турское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Филипповское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Шадейское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ВСЕГО по с/п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5 015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6 688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1 674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3 548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3 349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50,1%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94,4%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457200" y="381000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Анализ исполнения расходов на национальную экономику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750888"/>
          <a:ext cx="8458200" cy="5802312"/>
        </p:xfrm>
        <a:graphic>
          <a:graphicData uri="http://schemas.openxmlformats.org/drawingml/2006/table">
            <a:tbl>
              <a:tblPr/>
              <a:tblGrid>
                <a:gridCol w="1698533"/>
                <a:gridCol w="984657"/>
                <a:gridCol w="945270"/>
                <a:gridCol w="1181588"/>
                <a:gridCol w="989580"/>
                <a:gridCol w="1083123"/>
                <a:gridCol w="768031"/>
                <a:gridCol w="807418"/>
              </a:tblGrid>
              <a:tr h="1105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Наименование поселения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Утв. план 2016 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Уточн. план 2016 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Отклонение уточ.годов.плана от утвержд.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Кассовый план 1 полугодия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Исполнено за 1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% исполнения к 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% исполнения за 1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Бырминское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1 746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Голдыревское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Ергачинское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Зарубинское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Калининское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Комсомольское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Кыласовское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Ленское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1 444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Мазунинское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Моховское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1 536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Насадское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Неволинское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1 621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Плехановское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1 808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1 814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Сергинское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1 057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1 261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Тихановское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Троельжанское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1 879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Усть-Турское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Филипповское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2 926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3 535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Шадейское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1 045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ВСЕГО по с/п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25 493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31 815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6 322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14 013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13 201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94,2%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304800" y="304800"/>
            <a:ext cx="853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Анализ исполнения расходов на жилищно-коммунальное хозяйство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642938"/>
          <a:ext cx="8534400" cy="5910262"/>
        </p:xfrm>
        <a:graphic>
          <a:graphicData uri="http://schemas.openxmlformats.org/drawingml/2006/table">
            <a:tbl>
              <a:tblPr/>
              <a:tblGrid>
                <a:gridCol w="1713834"/>
                <a:gridCol w="993527"/>
                <a:gridCol w="953786"/>
                <a:gridCol w="1192233"/>
                <a:gridCol w="998494"/>
                <a:gridCol w="1092881"/>
                <a:gridCol w="774951"/>
                <a:gridCol w="814692"/>
              </a:tblGrid>
              <a:tr h="1125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Наименование поселения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Утв. план 2016 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Уточн. план 2016 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Отклонение уточ.годов.плана от утвержд.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Кассовый план 1 полугодия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Исполнено за 1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% исполнения к 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% исполнения за 1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Бырминское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1 415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Голдыревское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1 666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Ергачинское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Зарубинское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Калининское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1 512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1 383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1 753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Комсомольское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1 497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Кыласовское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1 288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Ленское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1 630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1 983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1 977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Мазунинское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Моховское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1 482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Насадское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Неволинское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Плехановское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2 397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1 769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Сергинское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1 875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Тихановское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Троельжанское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1 489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2 553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1 064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1 759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1 759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Усть-Турское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Филипповское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2 713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1 515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Шадейское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1 615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ВСЕГО по с/п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18 289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35 914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17 625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22 815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17 737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77,7%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606"/>
          <p:cNvSpPr>
            <a:spLocks noChangeArrowheads="1"/>
          </p:cNvSpPr>
          <p:nvPr/>
        </p:nvSpPr>
        <p:spPr bwMode="auto">
          <a:xfrm>
            <a:off x="50800" y="152400"/>
            <a:ext cx="87137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b="1" i="1"/>
              <a:t>Анализ исполнения бюджетов сельских поселений за 1 полугодие 2016 года, 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800" y="476250"/>
          <a:ext cx="9016998" cy="6229353"/>
        </p:xfrm>
        <a:graphic>
          <a:graphicData uri="http://schemas.openxmlformats.org/drawingml/2006/table">
            <a:tbl>
              <a:tblPr/>
              <a:tblGrid>
                <a:gridCol w="963116"/>
                <a:gridCol w="628119"/>
                <a:gridCol w="628119"/>
                <a:gridCol w="572285"/>
                <a:gridCol w="614162"/>
                <a:gridCol w="607182"/>
                <a:gridCol w="558328"/>
                <a:gridCol w="628119"/>
                <a:gridCol w="628119"/>
                <a:gridCol w="628119"/>
                <a:gridCol w="628119"/>
                <a:gridCol w="628119"/>
                <a:gridCol w="656036"/>
                <a:gridCol w="649056"/>
              </a:tblGrid>
              <a:tr h="6494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Наименование поселения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Уточн. год. план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Уточн. план 1 полугодия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% исполнения (к плану 1 полугодия)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% исполнения к году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Дефицит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Дефицит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Дефицит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Бырминское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10 904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11 972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-1 068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5 765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6 382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-618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5 949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4 948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1 001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103,2%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77,5%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54,6%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41,3%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Голдыревское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8 766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8 888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-122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4 712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4 935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-224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4 851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4 862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-10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103,0%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98,5%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55,3%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54,7%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Ергачинское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7 683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7 828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-145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3 586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3 785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-199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3 784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3 716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105,5%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98,2%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49,2%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47,5%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Зарубинское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13 581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13 873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-292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6 320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6 712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-392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6 569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6 290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279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103,9%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93,7%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48,4%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45,3%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Калининское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12 762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14 331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-1 569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5 834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6 543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-709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6 151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5 584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567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105,4%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85,3%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48,2%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39,0%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Комсомольское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16 010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16 010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11 327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9 897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1 430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11 343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9 829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1 514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100,1%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99,3%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70,8%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61,4%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Кыласовское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13 466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14 476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-1 010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6 028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7 188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-1 159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6 087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6 279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-192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101,0%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87,4%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45,2%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43,4%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Ленское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14 136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14 915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-778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6 781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7 943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-1 161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6 867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7 441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-574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101,3%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93,7%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48,6%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49,9%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Мазунинское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10 914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11 044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-130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6 305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6 854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-549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6 447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4 804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1 643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102,3%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70,1%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59,1%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43,5%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Моховское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11 971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14 197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-2 227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5 640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7 555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-1 915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5 717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7 133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-1 416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101,4%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94,4%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47,8%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50,2%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Насадское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6 538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6 583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-45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2 736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3 474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-739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2 768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2 846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-79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101,2%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81,9%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42,3%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43,2%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Неволинское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9 919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18 564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-8 645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3 623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11 722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-8 100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3 527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11 520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-7 992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97,4%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98,3%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35,6%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62,1%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Плехановское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14 446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13 675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770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7 909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7 151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758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7 642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5 732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1 909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96,6%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80,2%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52,9%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41,9%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Сергинское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10 773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11 442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-669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4 484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5 694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-1 210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4 888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4 955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-67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109,0%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87,0%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45,4%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43,3%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Тихановское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5 918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6 032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-114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3 108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3 056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3 137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2 987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100,9%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97,8%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53,0%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49,5%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Троельжанское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12 290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13 561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-1 271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7 170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8 294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-1 125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7 683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8 264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-581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107,2%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99,6%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62,5%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60,9%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Усть-Турское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12 106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12 221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-114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6 204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6 345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-141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6 416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6 134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282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103,4%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96,7%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53,0%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50,2%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Филипповское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12 827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13 514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-687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5 340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5 657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-317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5 399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5 350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101,1%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94,6%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42,1%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39,6%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Шадейское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12 883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14 798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-1 915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7 033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7 132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-99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7 078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6 494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585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100,6%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91,1%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54,9%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43,9%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ВСЕГО по с/п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217 892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237 923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-20 031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109 906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126 320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-16 414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112 304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115 169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-2 865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102,2%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91,2%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51,5%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48,4%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24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Кунгурский МР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984 008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1 006 611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-22 602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537 972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557 817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-19 845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549 310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543 540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5 770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102,1%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97,4%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55,8%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54,0%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Консолидация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1 109 755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1 152 388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-42 633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593 844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630 103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-36 259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608 424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605 519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2 905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102,5%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96,1%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54,8%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52,5%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057400" y="381000"/>
            <a:ext cx="5245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Анализ исполнения расходов на культуру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" y="750888"/>
          <a:ext cx="8534400" cy="5878512"/>
        </p:xfrm>
        <a:graphic>
          <a:graphicData uri="http://schemas.openxmlformats.org/drawingml/2006/table">
            <a:tbl>
              <a:tblPr/>
              <a:tblGrid>
                <a:gridCol w="1713834"/>
                <a:gridCol w="993528"/>
                <a:gridCol w="953786"/>
                <a:gridCol w="1192233"/>
                <a:gridCol w="998495"/>
                <a:gridCol w="1092881"/>
                <a:gridCol w="774951"/>
                <a:gridCol w="814692"/>
              </a:tblGrid>
              <a:tr h="11197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Наименование поселения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Утв. план 2016 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Уточн. план 2016 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Отклонение уточ.годов.плана от утвержд.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Кассовый план 1 полугодия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Исполнено за 1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% исполнения к 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% исполнения за 1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Бырминское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3 045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3 884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Голдыревское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2 481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2 481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Ергачинское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2 753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2 753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Зарубинское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5 658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5 731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Калининское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4 699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1 951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Комсомольское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1 052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Кыласовское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1 943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1 899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Ленское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6 219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6 219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Мазунинское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5 904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Моховское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2 575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2 575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Насадское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Неволинское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10 439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7 221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8 264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8 114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Плехановское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2 632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2 632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1 316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1 316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Сергинское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2 946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2 946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Тихановское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2 079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Троельжанское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3 786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2 392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2 392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Усть-Турское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5 535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3 487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3 345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Филипповское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2 778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2 778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1 389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1 389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Шадейское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6 201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ВСЕГО по с/п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66 929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80 784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13 855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46 980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43 374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53,7%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92,3%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28600" y="381000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Анализ исполнения расходов на социальную политику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750888"/>
          <a:ext cx="8534400" cy="5726112"/>
        </p:xfrm>
        <a:graphic>
          <a:graphicData uri="http://schemas.openxmlformats.org/drawingml/2006/table">
            <a:tbl>
              <a:tblPr/>
              <a:tblGrid>
                <a:gridCol w="1713835"/>
                <a:gridCol w="993528"/>
                <a:gridCol w="953786"/>
                <a:gridCol w="1192233"/>
                <a:gridCol w="998495"/>
                <a:gridCol w="1092880"/>
                <a:gridCol w="774950"/>
                <a:gridCol w="814692"/>
              </a:tblGrid>
              <a:tr h="10906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Наименование поселения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Утв. план 2016 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Уточн. план 2016 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Отклонение уточ.годов.плана от утвержд.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Кассовый план 1 полугодия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Исполнено за 1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% исполнения к 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% исполнения за 1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Бырминское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Голдыревское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Ергачинское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Зарубинское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1 346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Калининское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Комсомольское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Кыласовское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Ленское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Мазунинское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Моховское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Насадское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Неволинское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Плехановское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Сергинское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Тихановское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Троельжанское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Усть-Турское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Филипповское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Шадейское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ВСЕГО по с/п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3 756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7 902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4 147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4 374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3 838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87,7%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1447800" y="157163"/>
            <a:ext cx="662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Анализ исполнения расходов на спорт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609600"/>
          <a:ext cx="8458200" cy="5943600"/>
        </p:xfrm>
        <a:graphic>
          <a:graphicData uri="http://schemas.openxmlformats.org/drawingml/2006/table">
            <a:tbl>
              <a:tblPr/>
              <a:tblGrid>
                <a:gridCol w="1698533"/>
                <a:gridCol w="984657"/>
                <a:gridCol w="945270"/>
                <a:gridCol w="1181588"/>
                <a:gridCol w="989580"/>
                <a:gridCol w="1083123"/>
                <a:gridCol w="768031"/>
                <a:gridCol w="807418"/>
              </a:tblGrid>
              <a:tr h="1132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Наименование поселения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Утв. план 2016 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Уточн. план 2016 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Отклонение уточ.годов.плана от утвержд.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Кассовый план 1 полугодия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Исполнено за 1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% исполнения к 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% исполнения за 1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Бырминское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Голдыревское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Ергачинское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Зарубинское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Калининское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Комсомольское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Кыласовское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Ленское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Мазунинское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Моховское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Насадское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Неволинское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Плехановское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Сергинское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Тихановское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Троельжанское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Усть-Турское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Филипповское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Шадейское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ВСЕГО по с/п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867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80,9%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856"/>
          <p:cNvSpPr>
            <a:spLocks noChangeArrowheads="1"/>
          </p:cNvSpPr>
          <p:nvPr/>
        </p:nvSpPr>
        <p:spPr bwMode="auto">
          <a:xfrm>
            <a:off x="381000" y="152400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i="1"/>
              <a:t>Дополнительно направлено на расходы за 1 полугодие 2016 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1000" y="685800"/>
          <a:ext cx="8534400" cy="5962650"/>
        </p:xfrm>
        <a:graphic>
          <a:graphicData uri="http://schemas.openxmlformats.org/drawingml/2006/table">
            <a:tbl>
              <a:tblPr/>
              <a:tblGrid>
                <a:gridCol w="1477876"/>
                <a:gridCol w="852109"/>
                <a:gridCol w="852109"/>
                <a:gridCol w="732281"/>
                <a:gridCol w="732281"/>
                <a:gridCol w="732281"/>
                <a:gridCol w="732281"/>
                <a:gridCol w="732281"/>
                <a:gridCol w="732281"/>
                <a:gridCol w="958622"/>
              </a:tblGrid>
              <a:tr h="2217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Наименование поселения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07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08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Общий итог</a:t>
                      </a:r>
                    </a:p>
                  </a:txBody>
                  <a:tcPr marL="8428" marR="8428" marT="84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Общегос. вопросы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Нац. безопасн. и прав. деят-ть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Нац. экономика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ЖКХ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Соцполитика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Спорт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Бырминское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545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1 115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839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2 646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Голдыревское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562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801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Ергачинское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157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178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Зарубинское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211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-10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653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1 068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2 056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Калининское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230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185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218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1 383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480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2 547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Комсомольское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710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256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369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2 826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1 052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250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5 478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Кыласовское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198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317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1 288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1 967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Ленское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213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1 630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232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-14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2 236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Мазунинское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-7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169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2 460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2 712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Моховское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124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555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845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958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2 556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Насадское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-20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320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313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Неволинское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735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640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7 221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8 796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Плехановское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264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2 002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135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2 515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Сергинское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336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204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1 090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543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2 174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Тихановское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248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149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230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739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Троельжанское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1 142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1 064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786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3 174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Усть-Турское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-119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511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637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Филипповское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609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501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1 111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Шадейское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1 045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1 269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820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419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3 694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ВСЕГО по с/п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2 470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1 674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6 322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17 625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13 855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4 147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217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46 329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Кунгурский МР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2 301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560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6 501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10 423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18 165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3 752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14 916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303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56 921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консолидация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4 717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2 034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12 516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20 025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18 174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14 467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15 259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447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Arial"/>
                        </a:rPr>
                        <a:t>87 649</a:t>
                      </a:r>
                    </a:p>
                  </a:txBody>
                  <a:tcPr marL="8428" marR="8428" marT="84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381000" y="101600"/>
            <a:ext cx="8520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i="1"/>
              <a:t>Дополнительно направлено на расходы за 1 полугодие 2016 года, тыс.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609600"/>
          <a:ext cx="8672513" cy="6034088"/>
        </p:xfrm>
        <a:graphic>
          <a:graphicData uri="http://schemas.openxmlformats.org/drawingml/2006/table">
            <a:tbl>
              <a:tblPr/>
              <a:tblGrid>
                <a:gridCol w="1661556"/>
                <a:gridCol w="1350858"/>
                <a:gridCol w="864550"/>
                <a:gridCol w="864550"/>
                <a:gridCol w="864550"/>
                <a:gridCol w="864550"/>
                <a:gridCol w="864550"/>
                <a:gridCol w="1337350"/>
              </a:tblGrid>
              <a:tr h="2008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Наименование поселения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по источникам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дополнительных средств нарастающим итогом с начала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остатки на счете на начало года (с учетом возврата целевых, районных и краевых средств на счет СП)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дополнительные доходы (налоговые и неналоговые)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прочие безвозмездные перечисления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иные МБТ, передаваемые из бюджета КМР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иные МБТ, передаваемые из бюджета КМР </a:t>
                      </a:r>
                      <a:r>
                        <a:rPr lang="ru-RU" sz="1300" b="1" i="0" u="none" strike="noStrike">
                          <a:effectLst/>
                          <a:latin typeface="Times New Roman"/>
                        </a:rPr>
                        <a:t>(КРАЕВЫЕ И ФЕДЕРАЛЬНЫЕ)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субсидии, субвенции, иные МБТ из краевого бюджета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Бырминское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1 155,2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966,1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523,6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2 645,6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Голдыревское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120,5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355,0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324,5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800,6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Ергачинское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144,7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32,6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178,0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Зарубинское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278,1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333,1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836,0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608,1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2 055,9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Калининское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1 596,4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2 547,0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Комсомольское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5 471,1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5 477,8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Кыласовское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1 009,5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68,5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735,1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153,6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1 966,8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Ленское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788,7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242,4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1 204,6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2 236,4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Мазунинское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133,3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2 578,5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2 712,2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Моховское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1 769,5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785,9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2 555,9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Насадское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31,9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-18,9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300,1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313,4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Неволинское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8 645,3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150,0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8 795,9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Плехановское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770,3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1 537,9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2 514,9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Сергинское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663,2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267,1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543,4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2 174,3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Тихановское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238,0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350,9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150,0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739,2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Троельжанское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1 270,5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1 231,0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672,3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3 173,8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Усть-Турское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115,3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510,7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636,6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Филипповское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687,1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167,3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250,0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1 111,1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Шадейское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2 621,4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300,1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541,0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231,1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3 693,5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9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effectLst/>
                          <a:latin typeface="Times New Roman"/>
                        </a:rPr>
                        <a:t>ВСЕГО по с/п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effectLst/>
                          <a:latin typeface="Times New Roman"/>
                        </a:rPr>
                        <a:t>22 038,9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effectLst/>
                          <a:latin typeface="Times New Roman"/>
                        </a:rPr>
                        <a:t>10 083,4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effectLst/>
                          <a:latin typeface="Times New Roman"/>
                        </a:rPr>
                        <a:t>1 379,4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effectLst/>
                          <a:latin typeface="Times New Roman"/>
                        </a:rPr>
                        <a:t>11 593,1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effectLst/>
                          <a:latin typeface="Times New Roman"/>
                        </a:rPr>
                        <a:t>150,0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effectLst/>
                          <a:latin typeface="Times New Roman"/>
                        </a:rPr>
                        <a:t>1 084,0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46 328,8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912"/>
          <p:cNvSpPr>
            <a:spLocks noChangeArrowheads="1"/>
          </p:cNvSpPr>
          <p:nvPr/>
        </p:nvSpPr>
        <p:spPr bwMode="auto">
          <a:xfrm>
            <a:off x="1447800" y="42863"/>
            <a:ext cx="676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i="1">
                <a:solidFill>
                  <a:srgbClr val="000000"/>
                </a:solidFill>
              </a:rPr>
              <a:t>Направление остатков за 1 полугодие 2016 года, тыс.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609600"/>
          <a:ext cx="8763000" cy="6019800"/>
        </p:xfrm>
        <a:graphic>
          <a:graphicData uri="http://schemas.openxmlformats.org/drawingml/2006/table">
            <a:tbl>
              <a:tblPr/>
              <a:tblGrid>
                <a:gridCol w="1071838"/>
                <a:gridCol w="912511"/>
                <a:gridCol w="724215"/>
                <a:gridCol w="666278"/>
                <a:gridCol w="666278"/>
                <a:gridCol w="666278"/>
                <a:gridCol w="666278"/>
                <a:gridCol w="666278"/>
                <a:gridCol w="666278"/>
                <a:gridCol w="666278"/>
                <a:gridCol w="666278"/>
                <a:gridCol w="724215"/>
              </a:tblGrid>
              <a:tr h="2159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Наименование поселения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остатки на счете на начало года (с учетом возврата целевых средств на счет СП)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из них можно напрвлять на расходы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направлено по разделам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остаток ненаправленных средств на 01.07.2016г.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01 Общегосударственные вопросы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03 Безопасность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04 Экономика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05                              ЖКХ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08                       Культура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 Соцполитика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11 Физкультура и спорт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Бырминское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1 155,2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1 155,2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535,4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456,3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1 155,2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Голдыревское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Ергачинское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446,9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446,9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Зарубинское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291,9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Калининское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1 596,4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1 596,4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1 003,9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1 596,4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Комсомольское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Кыласовское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1 009,5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1 009,5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176,7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316,5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436,3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1 009,5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Ленское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821,8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213,0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788,7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Мазунинское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Моховское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2 589,7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2 564,6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446,6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957,9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1 769,5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363,1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Насадское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177,3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Неволинское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9 047,4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9 047,4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620,7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7 068,9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8 645,3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Плехановское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2 350,4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2 350,4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635,0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770,3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1 580,0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Сергинское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374,1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663,2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176,9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Тихановское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425,4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383,5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Троельжанское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1 270,5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1 270,5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470,7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786,1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1 270,5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Усть-Турское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Филипповское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687,1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687,1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603,0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687,1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Шадейское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3 316,9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3 264,3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1 045,0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536,4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419,3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2 621,4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ВСЕГО по с/п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26 481,1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26 286,3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862,0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4 998,4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4 915,7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8 878,8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1 733,9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22 038,8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3 415,5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72"/>
          <p:cNvSpPr>
            <a:spLocks noChangeArrowheads="1"/>
          </p:cNvSpPr>
          <p:nvPr/>
        </p:nvSpPr>
        <p:spPr bwMode="auto">
          <a:xfrm>
            <a:off x="228600" y="1588"/>
            <a:ext cx="85550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/>
              <a:t>Информация о расходах на содержание органов местного самоуправления, тыс.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" y="354013"/>
          <a:ext cx="8534400" cy="6289675"/>
        </p:xfrm>
        <a:graphic>
          <a:graphicData uri="http://schemas.openxmlformats.org/drawingml/2006/table">
            <a:tbl>
              <a:tblPr/>
              <a:tblGrid>
                <a:gridCol w="1161251"/>
                <a:gridCol w="942523"/>
                <a:gridCol w="922638"/>
                <a:gridCol w="922638"/>
                <a:gridCol w="938546"/>
                <a:gridCol w="970360"/>
                <a:gridCol w="1037968"/>
                <a:gridCol w="874915"/>
                <a:gridCol w="763563"/>
              </a:tblGrid>
              <a:tr h="1167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Наименование поселения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Норматив на 2016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Утв. годовой план на 2016 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Уточн. годовой план на 2016 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"+" превышение,    "-" собл.норматива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 расходов за 1 полугодие 2016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"+" превышение,    "-" собл.норматива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уточн. плана от утвержденного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исполнения от годового плана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Бырминское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3 940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3 164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-685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1 496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-2 444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46,0%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Голдыревское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1 647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-1 454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53,1%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Ергачинское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2 907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1 255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-1 652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44,1%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Зарубинское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4 293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4 234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3 836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-457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1 610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-2 683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-398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42,0%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Калининское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4 094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3 919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4 093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1 798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-2 296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43,9%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67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Комсомольское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4 102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4 098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4 098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1 948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-2 154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47,5%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Кыласовское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3 710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3 534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3 710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1 594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-2 116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43,0%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Ленское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4 895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3 546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3 588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-1 308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1 498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-3 397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41,7%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Мазунинское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3 578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3 430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2 973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-605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1 280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-2 298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-457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43,1%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Моховское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5 291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5 291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5 286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2 233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-3 058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42,2%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Насадское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3 291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2 503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2 503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-788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1 171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-2 120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46,8%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Неволинское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3 992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3 992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1 666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-2 326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41,7%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Плехановское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3 378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3 378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3 378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1 506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-1 871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44,6%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8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Сергинское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3 622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3 621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3 679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1 689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-1 933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45,9%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Тихановское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2 404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2 386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-428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1 047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-1 767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43,9%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Троельжанское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3 512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3 542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-467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1 661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-2 348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46,9%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Усть-Турское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3 808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3 493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3 491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-317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1 472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-2 335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42,2%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Филипповское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3 416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3 416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3 416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1 565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-1 851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45,8%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Шадейское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3 356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3 197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3 206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-151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1 360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-1 996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42,4%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ВСЕГО по с/п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71 599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66 713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66 379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-5 220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29 498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-42 101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750" y="620713"/>
          <a:ext cx="8280400" cy="6018212"/>
        </p:xfrm>
        <a:graphic>
          <a:graphicData uri="http://schemas.openxmlformats.org/drawingml/2006/table">
            <a:tbl>
              <a:tblPr/>
              <a:tblGrid>
                <a:gridCol w="1547978"/>
                <a:gridCol w="946697"/>
                <a:gridCol w="946697"/>
                <a:gridCol w="834756"/>
                <a:gridCol w="1586358"/>
                <a:gridCol w="1586358"/>
                <a:gridCol w="831558"/>
              </a:tblGrid>
              <a:tr h="65235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effectLst/>
                          <a:latin typeface="Times New Roman"/>
                        </a:rPr>
                        <a:t>Просроченная </a:t>
                      </a:r>
                      <a:r>
                        <a:rPr lang="ru-RU" sz="16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дебиторская</a:t>
                      </a:r>
                      <a:r>
                        <a:rPr lang="ru-RU" sz="1600" b="1" i="1" u="none" strike="noStrike">
                          <a:effectLst/>
                          <a:latin typeface="Times New Roman"/>
                        </a:rPr>
                        <a:t> задолженность на 01.07.2016,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3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Наименование организации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По бюджетным и автономным учреждениям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По казенным учреждениям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Причина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Месяц и год возникновения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Причина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Месяц и год возникновения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Моховское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39 500,00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аванс за контейнеры для  ТБО, товар не поставлен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Январь 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Всего по сп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39 500,00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Администрация района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11 850,00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оплачено за участие во </a:t>
                      </a:r>
                      <a:r>
                        <a:rPr lang="ru-RU" sz="1200" b="0" i="0" u="none" strike="noStrike" dirty="0" err="1">
                          <a:effectLst/>
                          <a:latin typeface="Times New Roman"/>
                        </a:rPr>
                        <a:t>Всероссйском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форуме, участия не принимали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Март 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07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МКУ "Центр общественной безопасности Кунгурского муниципального района"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67 830,00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оплачен аванс за приобретение лодки, фирма исчезла, лодка не поставлена.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Август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3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Управление развития инфраструктуры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не возвращен аванс при расторжении договора с ОАО "Лукойл-Интер-Кард" на приобретение ГСМ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Декабрь 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Всего по району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79 716,60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ВСЕГО дебитор.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119 216,60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404813"/>
          <a:ext cx="8497887" cy="6297612"/>
        </p:xfrm>
        <a:graphic>
          <a:graphicData uri="http://schemas.openxmlformats.org/drawingml/2006/table">
            <a:tbl>
              <a:tblPr/>
              <a:tblGrid>
                <a:gridCol w="1006552"/>
                <a:gridCol w="1612737"/>
                <a:gridCol w="1612737"/>
                <a:gridCol w="735882"/>
                <a:gridCol w="1398458"/>
                <a:gridCol w="1398458"/>
                <a:gridCol w="733062"/>
              </a:tblGrid>
              <a:tr h="65378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  <a:latin typeface="Times New Roman"/>
                        </a:rPr>
                        <a:t>Просроченная </a:t>
                      </a:r>
                      <a:r>
                        <a:rPr lang="ru-RU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кредиторская</a:t>
                      </a:r>
                      <a:r>
                        <a:rPr lang="ru-RU" sz="1600" b="1" i="1" u="none" strike="noStrike" dirty="0">
                          <a:effectLst/>
                          <a:latin typeface="Times New Roman"/>
                        </a:rPr>
                        <a:t> задолженность на 01.07.2016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Наименование организации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По бюджетным и автономным учреждениям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По казенным учреждениям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9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Причина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Месяц и год возникновения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Причина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Месяц и год возникновения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1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Тихановское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41 890,00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перед ПАО «Ростелеком» за предоставление доступа к сети связи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Июль 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8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Всего по сп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41 890,00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6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Управление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27 313,81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За составление смет на кап. ремонт крыши над актовым залом МУП "УКС" по договору от 28.03.2016, акт оказания услуг от 28.03.2016 (МАОУ "Комсомольская СОШ") - 5937,83 руб.; за питание учащихся из малоимущих семей в связи с увеличением контингента во 2 квартале (МБОУ "Плехановская СОШ") - 21375,98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март, май 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Всего по району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27 313,81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ВСЕГО кредитор.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69 203,81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107950" y="17463"/>
          <a:ext cx="8712200" cy="6697662"/>
        </p:xfrm>
        <a:graphic>
          <a:graphicData uri="http://schemas.openxmlformats.org/drawingml/2006/table">
            <a:tbl>
              <a:tblPr/>
              <a:tblGrid>
                <a:gridCol w="2113019"/>
                <a:gridCol w="864418"/>
                <a:gridCol w="948457"/>
                <a:gridCol w="896431"/>
                <a:gridCol w="896431"/>
                <a:gridCol w="1024494"/>
                <a:gridCol w="1008487"/>
                <a:gridCol w="960463"/>
              </a:tblGrid>
              <a:tr h="49515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Задолженность по налогам муниципальных учреждений сельских поселений Кунгурского муниципального района</a:t>
                      </a:r>
                    </a:p>
                  </a:txBody>
                  <a:tcPr marL="7394" marR="7394" marT="73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277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94" marR="7394" marT="73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94" marR="7394" marT="73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94" marR="7394" marT="73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94" marR="7394" marT="73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94" marR="7394" marT="73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94" marR="7394" marT="73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руб.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94" marR="7394" marT="73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2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сельского поселения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01.01.2016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01.04.2016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01.06.2016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01.07.2016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Рост(+), снижение(-)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01.01.2016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01.04.2016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01.07.2016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Бырминское</a:t>
                      </a:r>
                    </a:p>
                  </a:txBody>
                  <a:tcPr marL="7394" marR="7394" marT="73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3,53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3,92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3,53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0,39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Голдыревское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94" marR="7394" marT="73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824,27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118,71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824,27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-705,56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-118,71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Ергачинское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94" marR="7394" marT="73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22,25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22,25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377,75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Зарубинское</a:t>
                      </a:r>
                    </a:p>
                  </a:txBody>
                  <a:tcPr marL="7394" marR="7394" marT="73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Калининское</a:t>
                      </a:r>
                    </a:p>
                  </a:txBody>
                  <a:tcPr marL="7394" marR="7394" marT="73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28 436,11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11,65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28 436,11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-28 424,46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-11,65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Комсомольское</a:t>
                      </a:r>
                    </a:p>
                  </a:txBody>
                  <a:tcPr marL="7394" marR="7394" marT="73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Кыласовское</a:t>
                      </a:r>
                    </a:p>
                  </a:txBody>
                  <a:tcPr marL="7394" marR="7394" marT="73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Ленское</a:t>
                      </a:r>
                    </a:p>
                  </a:txBody>
                  <a:tcPr marL="7394" marR="7394" marT="73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Мазунинское</a:t>
                      </a:r>
                    </a:p>
                  </a:txBody>
                  <a:tcPr marL="7394" marR="7394" marT="73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Моховское</a:t>
                      </a:r>
                    </a:p>
                  </a:txBody>
                  <a:tcPr marL="7394" marR="7394" marT="73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63,92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63,92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-63,92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Насадское</a:t>
                      </a:r>
                    </a:p>
                  </a:txBody>
                  <a:tcPr marL="7394" marR="7394" marT="73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0,52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0,52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399,48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Неволинское</a:t>
                      </a:r>
                    </a:p>
                  </a:txBody>
                  <a:tcPr marL="7394" marR="7394" marT="73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Плехановское</a:t>
                      </a:r>
                    </a:p>
                  </a:txBody>
                  <a:tcPr marL="7394" marR="7394" marT="73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Сергинское</a:t>
                      </a:r>
                    </a:p>
                  </a:txBody>
                  <a:tcPr marL="7394" marR="7394" marT="73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-1,20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Тихановское</a:t>
                      </a:r>
                    </a:p>
                  </a:txBody>
                  <a:tcPr marL="7394" marR="7394" marT="73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Троельжанское</a:t>
                      </a:r>
                    </a:p>
                  </a:txBody>
                  <a:tcPr marL="7394" marR="7394" marT="73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2 285,84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7 481,99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48,78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2 285,84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5 196,15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-7 433,21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Усть-Турское</a:t>
                      </a:r>
                    </a:p>
                  </a:txBody>
                  <a:tcPr marL="7394" marR="7394" marT="73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14 002,93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101,88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14 002,93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-13 901,05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-101,88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Филипповское</a:t>
                      </a:r>
                    </a:p>
                  </a:txBody>
                  <a:tcPr marL="7394" marR="7394" marT="73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180,44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180,44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19,56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Шадейское</a:t>
                      </a:r>
                    </a:p>
                  </a:txBody>
                  <a:tcPr marL="7394" marR="7394" marT="73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21,16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22,57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21,16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1,41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-22,57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по сельским поселениям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45 570,31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8 008,66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1 052,70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45 570,31</a:t>
                      </a:r>
                    </a:p>
                  </a:txBody>
                  <a:tcPr marL="7394" marR="7394" marT="7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-37 561,65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-6 955,96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Учреждения района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145,88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218 370,23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1 870,16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35,60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218 224,35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-216 500,07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-1 834,56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7394" marR="7394" marT="73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145,88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263 940,54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9 878,82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1 088,30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263 794,66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-254 061,72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-8 790,52</a:t>
                      </a:r>
                    </a:p>
                  </a:txBody>
                  <a:tcPr marL="7394" marR="7394" marT="7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95536" y="1556792"/>
          <a:ext cx="856895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Структура  доходов бюджетов сельских поселений 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Кунгурского муниципального района 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(Исполнено на 01.07.2016 года)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4"/>
          <p:cNvSpPr>
            <a:spLocks noChangeArrowheads="1" noChangeShapeType="1" noTextEdit="1"/>
          </p:cNvSpPr>
          <p:nvPr/>
        </p:nvSpPr>
        <p:spPr bwMode="auto">
          <a:xfrm>
            <a:off x="1600200" y="2362200"/>
            <a:ext cx="6172200" cy="1357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10600" cy="531813"/>
          </a:xfrm>
        </p:spPr>
        <p:txBody>
          <a:bodyPr/>
          <a:lstStyle/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Анализ исполнения доходной части бюджетов сельских поселений Кунгурского муниципального района по налоговым и неналоговым платежам на 01.07.201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/>
              <a:t>                                                                                                                                                                    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857250"/>
          <a:ext cx="8715376" cy="5909052"/>
        </p:xfrm>
        <a:graphic>
          <a:graphicData uri="http://schemas.openxmlformats.org/drawingml/2006/table">
            <a:tbl>
              <a:tblPr/>
              <a:tblGrid>
                <a:gridCol w="2143125"/>
                <a:gridCol w="1438119"/>
                <a:gridCol w="1609597"/>
                <a:gridCol w="1273718"/>
                <a:gridCol w="1238822"/>
                <a:gridCol w="1011995"/>
              </a:tblGrid>
              <a:tr h="21881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поселения</a:t>
                      </a:r>
                    </a:p>
                  </a:txBody>
                  <a:tcPr marL="49227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налоговые неналоговые д-ды, тыс.руб.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2016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1 полугодия 2016 года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на 01.07.16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исп.к 1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полуг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2016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Бырминское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7" marR="5470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4 612,0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2 345,4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2 530,1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184,7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107,9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Голдыревское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7" marR="5470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5 128,7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2 319,4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2 459,0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139,6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Ергачинское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7" marR="5470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4 918,7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1 858,4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2 056,1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197,7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Зарубинское</a:t>
                      </a:r>
                    </a:p>
                  </a:txBody>
                  <a:tcPr marL="49227" marR="5470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5 028,6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2 198,1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2 154,8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-43,3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Калининское</a:t>
                      </a:r>
                    </a:p>
                  </a:txBody>
                  <a:tcPr marL="49227" marR="5470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6 492,2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2 163,8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2 251,2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87,4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Комсомольское</a:t>
                      </a:r>
                    </a:p>
                  </a:txBody>
                  <a:tcPr marL="49227" marR="5470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12 975,6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9 778,0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9 782,1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Кыласовское</a:t>
                      </a:r>
                    </a:p>
                  </a:txBody>
                  <a:tcPr marL="49227" marR="5470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7 712,6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2 709,7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2 768,4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58,7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Ленское</a:t>
                      </a:r>
                    </a:p>
                  </a:txBody>
                  <a:tcPr marL="49227" marR="5470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6 754,6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2 491,2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2 576,9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Мазунинское</a:t>
                      </a:r>
                    </a:p>
                  </a:txBody>
                  <a:tcPr marL="49227" marR="5470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2 280,6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710,4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852,3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141,9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Моховское</a:t>
                      </a:r>
                    </a:p>
                  </a:txBody>
                  <a:tcPr marL="49227" marR="5470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5 510,7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1 529,3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1 606,3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Насадское</a:t>
                      </a:r>
                    </a:p>
                  </a:txBody>
                  <a:tcPr marL="49227" marR="5470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3 632,8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948,2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980,0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Неволинское</a:t>
                      </a:r>
                    </a:p>
                  </a:txBody>
                  <a:tcPr marL="49227" marR="5470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5 402,4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1 289,6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1 344,2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Плехановское</a:t>
                      </a:r>
                    </a:p>
                  </a:txBody>
                  <a:tcPr marL="49227" marR="5470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9 408,3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5 337,7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5 226,3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-111,4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Сергинское</a:t>
                      </a:r>
                    </a:p>
                  </a:txBody>
                  <a:tcPr marL="49227" marR="5470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6 025,5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1 911,5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1 961,5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Тихановское</a:t>
                      </a:r>
                    </a:p>
                  </a:txBody>
                  <a:tcPr marL="49227" marR="5470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3 098,2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1 622,6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1 649,7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Троельжанское</a:t>
                      </a:r>
                    </a:p>
                  </a:txBody>
                  <a:tcPr marL="49227" marR="5470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6 377,2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3 266,8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3 779,8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513,0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115,7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Усть-Турское</a:t>
                      </a:r>
                    </a:p>
                  </a:txBody>
                  <a:tcPr marL="49227" marR="5470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3 842,3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1 224,2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1 435,6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211,4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Филипповское</a:t>
                      </a:r>
                    </a:p>
                  </a:txBody>
                  <a:tcPr marL="49227" marR="5470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6 510,9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2 055,1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2 119,5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64,4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Шадейское</a:t>
                      </a:r>
                    </a:p>
                  </a:txBody>
                  <a:tcPr marL="49227" marR="5470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6 181,6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3 319,4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3 364,4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по поселениям</a:t>
                      </a:r>
                    </a:p>
                  </a:txBody>
                  <a:tcPr marL="49227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111 893,7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49 078,8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50 898,3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1 819,5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Кунгурский МР</a:t>
                      </a:r>
                    </a:p>
                  </a:txBody>
                  <a:tcPr marL="49227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144 127,2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96 001,7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14 749,1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118,2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Консолидированный б-т</a:t>
                      </a:r>
                    </a:p>
                  </a:txBody>
                  <a:tcPr marL="49227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256 020,9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130 331,3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146 900,0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16 568,7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112,7</a:t>
                      </a:r>
                    </a:p>
                  </a:txBody>
                  <a:tcPr marL="5470" marR="5470" marT="54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143000"/>
          </a:xfrm>
        </p:spPr>
        <p:txBody>
          <a:bodyPr/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Исполнение налоговых доходов бюджетов сельских поселений Кунгурского муниципального района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(Исполнено на 01.07.2016 года)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23528" y="1628800"/>
          <a:ext cx="8229600" cy="504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Исполнение неналоговых доходов бюджетов сельских поселений Кунгурского муниципального района               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(Исполнено на 01.07.2016 года) 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196752"/>
          <a:ext cx="847251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5"/>
          <p:cNvSpPr>
            <a:spLocks noChangeArrowheads="1"/>
          </p:cNvSpPr>
          <p:nvPr/>
        </p:nvSpPr>
        <p:spPr bwMode="auto">
          <a:xfrm>
            <a:off x="357188" y="0"/>
            <a:ext cx="84296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Недоимка на 01.07.201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года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Прямоугольник 6"/>
          <p:cNvSpPr>
            <a:spLocks noChangeArrowheads="1"/>
          </p:cNvSpPr>
          <p:nvPr/>
        </p:nvSpPr>
        <p:spPr bwMode="auto">
          <a:xfrm>
            <a:off x="7786688" y="214313"/>
            <a:ext cx="10302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/>
          </a:p>
        </p:txBody>
      </p:sp>
      <p:graphicFrame>
        <p:nvGraphicFramePr>
          <p:cNvPr id="20484" name="Объект 1"/>
          <p:cNvGraphicFramePr>
            <a:graphicFrameLocks noChangeAspect="1"/>
          </p:cNvGraphicFramePr>
          <p:nvPr/>
        </p:nvGraphicFramePr>
        <p:xfrm>
          <a:off x="85725" y="528638"/>
          <a:ext cx="8972550" cy="5810250"/>
        </p:xfrm>
        <a:graphic>
          <a:graphicData uri="http://schemas.openxmlformats.org/presentationml/2006/ole">
            <p:oleObj spid="_x0000_s20484" name="Лист" r:id="rId3" imgW="8972702" imgH="58104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Недоимка в динамике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cs typeface="Times New Roman" pitchFamily="18" charset="0"/>
              </a:rPr>
              <a:t>                     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smtClean="0">
                <a:cs typeface="Times New Roman" pitchFamily="18" charset="0"/>
              </a:rPr>
              <a:t>                                                                           </a:t>
            </a:r>
            <a:r>
              <a:rPr lang="en-US" sz="2400" smtClean="0">
                <a:cs typeface="Times New Roman" pitchFamily="18" charset="0"/>
              </a:rPr>
              <a:t>                                  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24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524750" y="509588"/>
            <a:ext cx="86360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288" y="817563"/>
          <a:ext cx="8208961" cy="5881691"/>
        </p:xfrm>
        <a:graphic>
          <a:graphicData uri="http://schemas.openxmlformats.org/drawingml/2006/table">
            <a:tbl>
              <a:tblPr/>
              <a:tblGrid>
                <a:gridCol w="1853132"/>
                <a:gridCol w="1358618"/>
                <a:gridCol w="1374234"/>
                <a:gridCol w="1374234"/>
                <a:gridCol w="1139987"/>
                <a:gridCol w="1108756"/>
              </a:tblGrid>
              <a:tr h="2526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Narrow" pitchFamily="34" charset="0"/>
                        </a:rPr>
                        <a:t>Наименование сельских поселений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 Narrow" pitchFamily="34" charset="0"/>
                        </a:rPr>
                        <a:t>Всего недоимка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Narrow" pitchFamily="34" charset="0"/>
                        </a:rPr>
                        <a:t>Отклонение</a:t>
                      </a:r>
                    </a:p>
                  </a:txBody>
                  <a:tcPr marL="8833" marR="8833" marT="88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 Narrow" pitchFamily="34" charset="0"/>
                        </a:rPr>
                        <a:t> на 01.01.2016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 Narrow" pitchFamily="34" charset="0"/>
                        </a:rPr>
                        <a:t>на 01.06.2016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 Narrow" pitchFamily="34" charset="0"/>
                        </a:rPr>
                        <a:t>на 01.07.2016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 Narrow" pitchFamily="34" charset="0"/>
                        </a:rPr>
                        <a:t>к 01.01.16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Narrow" pitchFamily="34" charset="0"/>
                        </a:rPr>
                        <a:t>к 01.06.16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Бырминское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444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477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456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12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-21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Голдыревское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1 865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1 568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1 704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-161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136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Ергачинское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593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567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512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-81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-55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Зарубинское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977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1 456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1 193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216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-263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Калининское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1 073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2 337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2 330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1 257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-7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Комсомольское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1 090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1 457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1 006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-84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-451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Кыласовское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1 204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1 229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1 204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-25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Ленское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2 120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2 417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2 819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699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401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Мазунинское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339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572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512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173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-59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Моховское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5 355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5 351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5 271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-84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-80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Насадское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413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659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648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235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-11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Неволинское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2 126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1 714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1 600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-526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-114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Плехановское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4 729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7 915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7 868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3 139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-46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Сергинское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2 023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3 091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2 993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970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-99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Тихановское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506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584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569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63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-15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Троельжанское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1 098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1 239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1 224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126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-16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Усть- Турское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1 041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993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975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-66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-18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Филипповское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2 932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4 053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3 675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743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-378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Шадейское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984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7 557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870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Arial Narrow" pitchFamily="34" charset="0"/>
                        </a:rPr>
                        <a:t>-114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Arial Narrow" pitchFamily="34" charset="0"/>
                        </a:rPr>
                        <a:t>-6 688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 Narrow" pitchFamily="34" charset="0"/>
                        </a:rPr>
                        <a:t>недоимка всего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 Narrow" pitchFamily="34" charset="0"/>
                        </a:rPr>
                        <a:t>30 912</a:t>
                      </a:r>
                    </a:p>
                  </a:txBody>
                  <a:tcPr marL="8833" marR="8833" marT="8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Arial Narrow" pitchFamily="34" charset="0"/>
                        </a:rPr>
                        <a:t>45 238</a:t>
                      </a: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Narrow" pitchFamily="34" charset="0"/>
                        </a:rPr>
                        <a:t>37 </a:t>
                      </a:r>
                      <a:r>
                        <a:rPr lang="ru-RU" sz="1600" b="1" i="0" u="none" strike="noStrike" dirty="0" smtClean="0">
                          <a:effectLst/>
                          <a:latin typeface="Arial Narrow" pitchFamily="34" charset="0"/>
                        </a:rPr>
                        <a:t>431</a:t>
                      </a:r>
                      <a:endParaRPr lang="ru-RU" sz="1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Narrow" pitchFamily="34" charset="0"/>
                        </a:rPr>
                        <a:t>6 </a:t>
                      </a:r>
                      <a:r>
                        <a:rPr lang="ru-RU" sz="1600" b="1" i="0" u="none" strike="noStrike" dirty="0" smtClean="0">
                          <a:effectLst/>
                          <a:latin typeface="Arial Narrow" pitchFamily="34" charset="0"/>
                        </a:rPr>
                        <a:t>519</a:t>
                      </a:r>
                      <a:endParaRPr lang="ru-RU" sz="1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Arial Narrow" pitchFamily="34" charset="0"/>
                        </a:rPr>
                        <a:t>-7 </a:t>
                      </a:r>
                      <a:r>
                        <a:rPr lang="ru-RU" sz="1600" b="1" i="0" u="none" strike="noStrike" dirty="0" smtClean="0">
                          <a:effectLst/>
                          <a:latin typeface="Arial Narrow" pitchFamily="34" charset="0"/>
                        </a:rPr>
                        <a:t>807</a:t>
                      </a:r>
                      <a:endParaRPr lang="ru-RU" sz="1600" b="1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8833" marR="8833" marT="88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95288" y="260350"/>
          <a:ext cx="8208962" cy="5184775"/>
        </p:xfrm>
        <a:graphic>
          <a:graphicData uri="http://schemas.openxmlformats.org/drawingml/2006/table">
            <a:tbl>
              <a:tblPr/>
              <a:tblGrid>
                <a:gridCol w="4122644"/>
                <a:gridCol w="1375727"/>
                <a:gridCol w="1375727"/>
                <a:gridCol w="1334864"/>
              </a:tblGrid>
              <a:tr h="41877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недоимки по юридическим лицам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01.07.2016 года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47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налога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недоимки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01.06.2016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01.07.2016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01.06.2016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НДФЛ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6 886,98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5 122,61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-1 764,37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ЕСХН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6 745,09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1 211,89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-5 533,20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ЕНВД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641,85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532,64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-109,20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 взимаемый в связи с применением патентной системы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налогооблажения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Транспортный налог с организаций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455,75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434,31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-21,44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 с организаций и ИП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8 499,71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8 493,83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23 238,37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15 805,82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-7 432,55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</TotalTime>
  <Words>6376</Words>
  <Application>Microsoft Office PowerPoint</Application>
  <PresentationFormat>Экран (4:3)</PresentationFormat>
  <Paragraphs>3745</Paragraphs>
  <Slides>30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Times New Roman</vt:lpstr>
      <vt:lpstr>Arial Narrow</vt:lpstr>
      <vt:lpstr>Оформление по умолчанию</vt:lpstr>
      <vt:lpstr>1_Оформление по умолчанию</vt:lpstr>
      <vt:lpstr>Лист Microsoft Excel 97-2003</vt:lpstr>
      <vt:lpstr>Диаграмма Microsoft Excel</vt:lpstr>
      <vt:lpstr>Слайд 1</vt:lpstr>
      <vt:lpstr>Слайд 2</vt:lpstr>
      <vt:lpstr>Структура  доходов бюджетов сельских поселений  Кунгурского муниципального района  (Исполнено на 01.07.2016 года) </vt:lpstr>
      <vt:lpstr>Анализ исполнения доходной части бюджетов сельских поселений Кунгурского муниципального района по налоговым и неналоговым платежам на 01.07.2016 года                                                                                                                                                                      тыс.руб.</vt:lpstr>
      <vt:lpstr>Исполнение налоговых доходов бюджетов сельских поселений Кунгурского муниципального района  (Исполнено на 01.07.2016 года)  </vt:lpstr>
      <vt:lpstr>Исполнение неналоговых доходов бюджетов сельских поселений Кунгурского муниципального района                (Исполнено на 01.07.2016 года)   </vt:lpstr>
      <vt:lpstr>Слайд 7</vt:lpstr>
      <vt:lpstr>Недоимка в динамике                                                                                                                                                       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Алексей Вячеславович Лапшин</cp:lastModifiedBy>
  <cp:revision>240</cp:revision>
  <cp:lastPrinted>1601-01-01T00:00:00Z</cp:lastPrinted>
  <dcterms:created xsi:type="dcterms:W3CDTF">1601-01-01T00:00:00Z</dcterms:created>
  <dcterms:modified xsi:type="dcterms:W3CDTF">2016-07-29T10:19:45Z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