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6"/>
  </p:notesMasterIdLst>
  <p:sldIdLst>
    <p:sldId id="284" r:id="rId8"/>
    <p:sldId id="354" r:id="rId9"/>
    <p:sldId id="355" r:id="rId10"/>
    <p:sldId id="356" r:id="rId11"/>
    <p:sldId id="357" r:id="rId12"/>
    <p:sldId id="358" r:id="rId13"/>
    <p:sldId id="359" r:id="rId14"/>
    <p:sldId id="256" r:id="rId15"/>
    <p:sldId id="257" r:id="rId16"/>
    <p:sldId id="258" r:id="rId17"/>
    <p:sldId id="272" r:id="rId18"/>
    <p:sldId id="275" r:id="rId19"/>
    <p:sldId id="285" r:id="rId20"/>
    <p:sldId id="360" r:id="rId21"/>
    <p:sldId id="341" r:id="rId22"/>
    <p:sldId id="352" r:id="rId23"/>
    <p:sldId id="353" r:id="rId24"/>
    <p:sldId id="351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445895966856658E-2"/>
          <c:y val="0.16099766722684497"/>
          <c:w val="0.8389421842216046"/>
          <c:h val="0.8221478008146168"/>
        </c:manualLayout>
      </c:layout>
      <c:pie3DChart>
        <c:varyColors val="1"/>
        <c:ser>
          <c:idx val="0"/>
          <c:order val="0"/>
          <c:explosion val="25"/>
          <c:dLbls>
            <c:numFmt formatCode="0.0%" sourceLinked="0"/>
            <c:txPr>
              <a:bodyPr/>
              <a:lstStyle/>
              <a:p>
                <a:pPr>
                  <a:defRPr sz="1600"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'уточ. план'!$AI$4:$AU$4</c:f>
              <c:strCache>
                <c:ptCount val="11"/>
                <c:pt idx="0">
                  <c:v>Общегос. вопросы</c:v>
                </c:pt>
                <c:pt idx="1">
                  <c:v>Нац. безопасн. и прав. деят-ть</c:v>
                </c:pt>
                <c:pt idx="2">
                  <c:v>Нац. экономика</c:v>
                </c:pt>
                <c:pt idx="3">
                  <c:v>ЖКХ</c:v>
                </c:pt>
                <c:pt idx="4">
                  <c:v>Охр.окр.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Соцполитика</c:v>
                </c:pt>
                <c:pt idx="8">
                  <c:v>Спорт</c:v>
                </c:pt>
                <c:pt idx="9">
                  <c:v>СМИ</c:v>
                </c:pt>
                <c:pt idx="10">
                  <c:v>МБТ</c:v>
                </c:pt>
              </c:strCache>
            </c:strRef>
          </c:cat>
          <c:val>
            <c:numRef>
              <c:f>'уточ. план'!$AI$5:$AU$5</c:f>
              <c:numCache>
                <c:formatCode>0.0</c:formatCode>
                <c:ptCount val="11"/>
                <c:pt idx="0">
                  <c:v>77765.158150000003</c:v>
                </c:pt>
                <c:pt idx="1">
                  <c:v>5732.99</c:v>
                </c:pt>
                <c:pt idx="2">
                  <c:v>261812.46520999999</c:v>
                </c:pt>
                <c:pt idx="3">
                  <c:v>42869.987119999998</c:v>
                </c:pt>
                <c:pt idx="4">
                  <c:v>155.4</c:v>
                </c:pt>
                <c:pt idx="5">
                  <c:v>711204.92692</c:v>
                </c:pt>
                <c:pt idx="6">
                  <c:v>16741.971000000001</c:v>
                </c:pt>
                <c:pt idx="7">
                  <c:v>90975.469530000002</c:v>
                </c:pt>
                <c:pt idx="8">
                  <c:v>2378.1574999999998</c:v>
                </c:pt>
                <c:pt idx="9">
                  <c:v>5697.049</c:v>
                </c:pt>
                <c:pt idx="10">
                  <c:v>135124.47258999999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462453318570108E-2"/>
          <c:y val="0.16243830385404665"/>
          <c:w val="0.85271998145664052"/>
          <c:h val="0.82868720121177408"/>
        </c:manualLayout>
      </c:layout>
      <c:pie3DChart>
        <c:varyColors val="1"/>
        <c:ser>
          <c:idx val="0"/>
          <c:order val="0"/>
          <c:explosion val="25"/>
          <c:dPt>
            <c:idx val="4"/>
            <c:bubble3D val="0"/>
            <c:explosion val="23"/>
          </c:dPt>
          <c:dLbls>
            <c:numFmt formatCode="0.0%" sourceLinked="0"/>
            <c:txPr>
              <a:bodyPr/>
              <a:lstStyle/>
              <a:p>
                <a:pPr>
                  <a:defRPr sz="1400"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факт!$AG$4:$AR$4</c:f>
              <c:strCache>
                <c:ptCount val="10"/>
                <c:pt idx="0">
                  <c:v>Общегос. вопросы</c:v>
                </c:pt>
                <c:pt idx="1">
                  <c:v>Нац. безопасн. и прав. деят-ть</c:v>
                </c:pt>
                <c:pt idx="2">
                  <c:v>Нац. экономика</c:v>
                </c:pt>
                <c:pt idx="3">
                  <c:v>ЖКХ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Соцполитика</c:v>
                </c:pt>
                <c:pt idx="7">
                  <c:v>Спорт</c:v>
                </c:pt>
                <c:pt idx="8">
                  <c:v>СМИ</c:v>
                </c:pt>
                <c:pt idx="9">
                  <c:v>МБТ</c:v>
                </c:pt>
              </c:strCache>
            </c:strRef>
          </c:cat>
          <c:val>
            <c:numRef>
              <c:f>факт!$AG$5:$AR$5</c:f>
              <c:numCache>
                <c:formatCode>#,##0.0</c:formatCode>
                <c:ptCount val="10"/>
                <c:pt idx="0">
                  <c:v>16875.089820000001</c:v>
                </c:pt>
                <c:pt idx="1">
                  <c:v>1122.3971399999998</c:v>
                </c:pt>
                <c:pt idx="2">
                  <c:v>10120.34994</c:v>
                </c:pt>
                <c:pt idx="3">
                  <c:v>1462.0304799999999</c:v>
                </c:pt>
                <c:pt idx="4">
                  <c:v>158823.63993</c:v>
                </c:pt>
                <c:pt idx="5">
                  <c:v>4561.5182699999996</c:v>
                </c:pt>
                <c:pt idx="6">
                  <c:v>19362.376390000001</c:v>
                </c:pt>
                <c:pt idx="7">
                  <c:v>439.83159999999998</c:v>
                </c:pt>
                <c:pt idx="8">
                  <c:v>949.50800000000004</c:v>
                </c:pt>
                <c:pt idx="9">
                  <c:v>32578.294000000002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BFE6948-52E0-4B6D-BC55-48AC90E90CC7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B8CD0A-8394-4B8C-9C1F-C9483FF74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044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E2D2AC9-E07F-40E6-94B4-B267129D316C}" type="slidenum">
              <a:rPr lang="ru-RU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07E068-13DC-49D6-885D-373EA5103E73}" type="slidenum">
              <a:rPr lang="ru-RU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Прочие доходы: доходы от сдачи в аренду имущества, платежи от государственных и муниципальных предприятий, доходы от платных услуг и компенсации затрат государства, невыясненные поступления, прочие неналоговые доходы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CEF847-F94A-4FC9-A4B6-9A9FE6426F3C}" type="slidenum">
              <a:rPr lang="ru-RU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Причины неисполнения: не перечислены средства из бюджетов поселений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7F48F7-1A65-42E1-8704-BABFD2BD301E}" type="slidenum">
              <a:rPr lang="ru-RU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CF5DD-98ED-4990-B921-B13EC8152422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84490-0A82-4EEC-B0DA-3EF1915D8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19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425E8-E070-43E3-BCDA-EAB73A037264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8C778-54A7-4A86-B095-6A282199F6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52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67771-C8F4-4ECD-B75A-3023F01E2C4F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90870-C8D9-405F-9F63-43A3D23719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890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5070B-5C01-4A04-A175-4E68F8BD3342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8D354-B6DF-49EC-A0ED-B5770CA1EB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608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42F15-E68D-4D1E-8B81-3290A46CB7CC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87DA3-C265-49F0-8A75-23710E7EA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618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4A554-4214-4F41-A359-7A26BD987831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D0E2A-E55B-48CE-B0C5-06E871C85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56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BE645-4F96-44CB-93B3-9B925AEA5F22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BF68B-B66F-4268-94F6-FD687CC77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46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027A6-74F1-40CD-B819-BA6F7E9512D4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CB331-3FF1-4927-9C5F-1D9861B42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474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08C61-B7F3-41EA-AEDD-80CA1520F0EA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B2D40-C92D-4AD4-9055-BAE3E013D3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494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A4AE1-B826-478C-B39D-05F9A1D6C24D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F023A-FE9A-4545-8466-0F7F0CD62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815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FA645-AA2A-4934-B172-176EFD0B4573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FE558-8858-4A74-9FEA-EA499AB6D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88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76E41-AC49-42ED-8ED3-91CE1B0BE549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5CD24-9530-4D91-AAF1-DC63F82C68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594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9F951-922B-4D74-A806-2A7B02F592B3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1C1AB-CAAE-4FE7-A423-CDEEC2417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177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D1496-A9EF-4CF0-9A89-681BAA3C079B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835CE-5E09-44D6-B27A-F52511420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425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3620B-640F-4A9B-82B4-34512ADF30F7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DFA6F-C9C6-41CE-8E75-2CEA77270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6216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5713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6686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8195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4710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719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0850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9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28AE6-801E-4FA7-B06A-1D43579B9456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B0A12-BD1F-4CC1-929F-09DB40469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0146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1496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1544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4164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1056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6851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613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9437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7656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5127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18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65F1F-F127-42C9-BD52-6E8CDF155634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C8B32-2B17-4CFE-B1C9-0FA5EFE8B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5340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915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0259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5987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8204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8516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7791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4144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0549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958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28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91610-E7D6-42D1-8261-5C965B556150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47ED6-9B88-4189-A40C-BC0105A72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0364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39173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4879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8683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7470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6838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97995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FB2D9-23EB-4914-A859-9BA69770A8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22958-6C92-48B8-8AB0-7B9627A5741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71396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980EE-F178-435F-B409-128408EC44C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4C744-60BB-43E3-A45F-C289346CA1F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00541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309C5-EC15-4DB9-8044-3712CFAC2C2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5A65C-23F0-459D-9DD4-320C824027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52110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92762-1BED-489D-9AEA-D1AC971F119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785C3-2B69-43E1-80C0-0299743C937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95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AFA70-D739-4891-A3DF-7A4008E00752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942AD-A3CA-44E9-8B6E-D6825657E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24301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C6866-0885-46F5-B819-1CBC404CCE1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50D65-9C03-4641-8958-4F77BF1D772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0052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AFFEF-375C-4B57-8984-5CF20E8EC54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893B1-1464-4181-87F0-78DFBE10F3C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88591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76615-D50F-4794-8433-67B01D341EC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EDBEC-FA1F-4626-ABC5-87C67A0102D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91357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10D61-67EB-41D3-AAF1-6347B91EF12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A0A90-DCCF-496C-9A96-6EE29C1BAE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0027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5F96F-18E9-4966-BE45-606BA5C1058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FA9B1-A314-4D69-83B1-2FBC065F563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8295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0FB11-31DC-41E3-AEE4-5021EBA7D8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B98D8-9381-4187-93F5-DE9F197F28E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10895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6E1F0-9F4A-48AF-BF49-B8E33928F31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86014-B606-455F-B40D-6EAD9557B9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36821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FB2D9-23EB-4914-A859-9BA69770A8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22958-6C92-48B8-8AB0-7B9627A5741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8503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980EE-F178-435F-B409-128408EC44C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4C744-60BB-43E3-A45F-C289346CA1F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553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309C5-EC15-4DB9-8044-3712CFAC2C2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5A65C-23F0-459D-9DD4-320C824027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04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DE56B-7304-46BD-9FCA-EFB56FAA9C80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95BDB-E51C-4DCE-9F9D-7398B24F6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08998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92762-1BED-489D-9AEA-D1AC971F119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785C3-2B69-43E1-80C0-0299743C937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43993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C6866-0885-46F5-B819-1CBC404CCE1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50D65-9C03-4641-8958-4F77BF1D772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05053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AFFEF-375C-4B57-8984-5CF20E8EC54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893B1-1464-4181-87F0-78DFBE10F3C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17729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76615-D50F-4794-8433-67B01D341EC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EDBEC-FA1F-4626-ABC5-87C67A0102D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79471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10D61-67EB-41D3-AAF1-6347B91EF12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A0A90-DCCF-496C-9A96-6EE29C1BAE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64918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5F96F-18E9-4966-BE45-606BA5C1058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FA9B1-A314-4D69-83B1-2FBC065F563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63690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0FB11-31DC-41E3-AEE4-5021EBA7D8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B98D8-9381-4187-93F5-DE9F197F28E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53899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6E1F0-9F4A-48AF-BF49-B8E33928F31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86014-B606-455F-B40D-6EAD9557B9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99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6F07A-E4E7-428E-82B0-4665B8B0D9DE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6EF16-0491-4B4B-9E87-1AFEC5111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59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CF843-0E26-4D19-9D01-05737670783B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A117F-12A8-4945-A0EE-55BC30389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27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FE5772-9316-4CE6-8DC7-2C0D396DDBA9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0E0D9A-47F6-424D-B97C-C2D293DBA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59E0C16-9C90-45A0-909C-9781E8B9CB22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759646DA-C5E2-4891-B9B9-54BAC5375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10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308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406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361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20F2A2-4A7B-4182-8CAF-FD4B4320520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B28045-A2C0-4D4A-B578-3284E9049B1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94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20F2A2-4A7B-4182-8CAF-FD4B4320520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B28045-A2C0-4D4A-B578-3284E9049B1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9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Excel1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Excel2.xls"/><Relationship Id="rId2" Type="http://schemas.openxmlformats.org/officeDocument/2006/relationships/slideLayout" Target="../slideLayouts/slideLayout6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oleObject" Target="../embeddings/__________Microsoft_Excel3.xls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png"/><Relationship Id="rId4" Type="http://schemas.openxmlformats.org/officeDocument/2006/relationships/oleObject" Target="../embeddings/__________Microsoft_Excel4.xls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404664"/>
            <a:ext cx="8458200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i="1" dirty="0">
                <a:ln w="900" cmpd="sng">
                  <a:solidFill>
                    <a:srgbClr val="BBE0E3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FF0066"/>
                </a:solidFill>
                <a:effectLst>
                  <a:innerShdw blurRad="101600" dist="76200" dir="5400000">
                    <a:srgbClr val="BBE0E3">
                      <a:satMod val="190000"/>
                      <a:tint val="100000"/>
                      <a:alpha val="74000"/>
                    </a:srgbClr>
                  </a:innerShdw>
                </a:effectLst>
              </a:rPr>
              <a:t>Анализ</a:t>
            </a:r>
            <a:r>
              <a:rPr lang="ru-RU" sz="5400" b="1" dirty="0">
                <a:ln w="900" cmpd="sng">
                  <a:solidFill>
                    <a:srgbClr val="BBE0E3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FF0066"/>
                </a:solidFill>
                <a:effectLst>
                  <a:innerShdw blurRad="101600" dist="76200" dir="5400000">
                    <a:srgbClr val="BBE0E3">
                      <a:satMod val="190000"/>
                      <a:tint val="100000"/>
                      <a:alpha val="74000"/>
                    </a:srgbClr>
                  </a:innerShdw>
                </a:effectLst>
              </a:rPr>
              <a:t> </a:t>
            </a:r>
            <a:r>
              <a:rPr lang="ru-RU" sz="5400" b="1" i="1" dirty="0">
                <a:ln w="900" cmpd="sng">
                  <a:solidFill>
                    <a:srgbClr val="BBE0E3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FF0066"/>
                </a:solidFill>
                <a:effectLst>
                  <a:innerShdw blurRad="101600" dist="76200" dir="5400000">
                    <a:srgbClr val="BBE0E3">
                      <a:satMod val="190000"/>
                      <a:tint val="100000"/>
                      <a:alpha val="74000"/>
                    </a:srgbClr>
                  </a:innerShdw>
                </a:effectLst>
              </a:rPr>
              <a:t>исполнения</a:t>
            </a:r>
          </a:p>
          <a:p>
            <a:pPr algn="ctr">
              <a:defRPr/>
            </a:pPr>
            <a:r>
              <a:rPr lang="ru-RU" sz="5400" b="1" i="1" dirty="0">
                <a:ln w="900" cmpd="sng">
                  <a:solidFill>
                    <a:srgbClr val="BBE0E3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FF0066"/>
                </a:solidFill>
                <a:effectLst>
                  <a:innerShdw blurRad="101600" dist="76200" dir="5400000">
                    <a:srgbClr val="BBE0E3">
                      <a:satMod val="190000"/>
                      <a:tint val="100000"/>
                      <a:alpha val="74000"/>
                    </a:srgbClr>
                  </a:innerShdw>
                </a:effectLst>
              </a:rPr>
              <a:t> бюджета Кунгурского муниципального района</a:t>
            </a:r>
          </a:p>
          <a:p>
            <a:pPr algn="ctr">
              <a:defRPr/>
            </a:pPr>
            <a:r>
              <a:rPr lang="ru-RU" sz="5400" b="1" i="1" dirty="0">
                <a:ln w="900" cmpd="sng">
                  <a:solidFill>
                    <a:srgbClr val="BBE0E3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FF0066"/>
                </a:solidFill>
                <a:effectLst>
                  <a:innerShdw blurRad="101600" dist="76200" dir="5400000">
                    <a:srgbClr val="BBE0E3">
                      <a:satMod val="190000"/>
                      <a:tint val="100000"/>
                      <a:alpha val="74000"/>
                    </a:srgbClr>
                  </a:innerShdw>
                </a:effectLst>
              </a:rPr>
              <a:t> </a:t>
            </a:r>
            <a:r>
              <a:rPr lang="ru-RU" sz="4000" b="1" i="1" dirty="0">
                <a:ln w="900" cmpd="sng">
                  <a:solidFill>
                    <a:srgbClr val="BBE0E3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FF0066"/>
                </a:solidFill>
                <a:effectLst>
                  <a:innerShdw blurRad="101600" dist="76200" dir="5400000">
                    <a:srgbClr val="BBE0E3">
                      <a:satMod val="190000"/>
                      <a:tint val="100000"/>
                      <a:alpha val="74000"/>
                    </a:srgbClr>
                  </a:innerShdw>
                </a:effectLst>
              </a:rPr>
              <a:t>за 1 квартал </a:t>
            </a:r>
            <a:r>
              <a:rPr lang="ru-RU" sz="4000" b="1" i="1" dirty="0" smtClean="0">
                <a:ln w="900" cmpd="sng">
                  <a:solidFill>
                    <a:srgbClr val="BBE0E3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FF0066"/>
                </a:solidFill>
                <a:effectLst>
                  <a:innerShdw blurRad="101600" dist="76200" dir="5400000">
                    <a:srgbClr val="BBE0E3">
                      <a:satMod val="190000"/>
                      <a:tint val="100000"/>
                      <a:alpha val="74000"/>
                    </a:srgbClr>
                  </a:innerShdw>
                </a:effectLst>
              </a:rPr>
              <a:t>2019 </a:t>
            </a:r>
            <a:r>
              <a:rPr lang="ru-RU" sz="4000" b="1" i="1" dirty="0">
                <a:ln w="900" cmpd="sng">
                  <a:solidFill>
                    <a:srgbClr val="BBE0E3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FF0066"/>
                </a:solidFill>
                <a:effectLst>
                  <a:innerShdw blurRad="101600" dist="76200" dir="5400000">
                    <a:srgbClr val="BBE0E3">
                      <a:satMod val="190000"/>
                      <a:tint val="100000"/>
                      <a:alpha val="74000"/>
                    </a:srgbClr>
                  </a:innerShdw>
                </a:effectLst>
              </a:rPr>
              <a:t>года</a:t>
            </a:r>
          </a:p>
          <a:p>
            <a:pPr algn="ctr">
              <a:defRPr/>
            </a:pPr>
            <a:endParaRPr lang="ru-RU" sz="5400" b="1" dirty="0">
              <a:ln w="900" cmpd="sng">
                <a:solidFill>
                  <a:srgbClr val="BBE0E3">
                    <a:satMod val="190000"/>
                    <a:alpha val="55000"/>
                  </a:srgbClr>
                </a:solidFill>
                <a:prstDash val="solid"/>
              </a:ln>
              <a:solidFill>
                <a:srgbClr val="FF0066"/>
              </a:solidFill>
              <a:effectLst>
                <a:innerShdw blurRad="101600" dist="76200" dir="5400000">
                  <a:srgbClr val="BBE0E3">
                    <a:satMod val="190000"/>
                    <a:tint val="100000"/>
                    <a:alpha val="74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4"/>
          <p:cNvSpPr>
            <a:spLocks noChangeArrowheads="1"/>
          </p:cNvSpPr>
          <p:nvPr/>
        </p:nvSpPr>
        <p:spPr bwMode="auto">
          <a:xfrm>
            <a:off x="1571625" y="357188"/>
            <a:ext cx="6357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"/>
            <a:r>
              <a:rPr lang="ru-RU" b="1" i="1" dirty="0"/>
              <a:t>Структура расходов бюджета Кунгурского муниципального района (факт на </a:t>
            </a:r>
            <a:r>
              <a:rPr lang="ru-RU" b="1" i="1" dirty="0" smtClean="0"/>
              <a:t>01.04.2019 </a:t>
            </a:r>
            <a:r>
              <a:rPr lang="ru-RU" b="1" i="1" dirty="0"/>
              <a:t>г.)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752409"/>
              </p:ext>
            </p:extLst>
          </p:nvPr>
        </p:nvGraphicFramePr>
        <p:xfrm>
          <a:off x="743873" y="1268760"/>
          <a:ext cx="8013441" cy="5149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4"/>
          <p:cNvSpPr>
            <a:spLocks noChangeArrowheads="1"/>
          </p:cNvSpPr>
          <p:nvPr/>
        </p:nvSpPr>
        <p:spPr bwMode="auto">
          <a:xfrm>
            <a:off x="250825" y="171450"/>
            <a:ext cx="8607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Исполнение расходов бюджета муниципального района за 1 квартал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г. в разрезе главных распорядителей бюджетных средств, тыс. руб.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623610"/>
              </p:ext>
            </p:extLst>
          </p:nvPr>
        </p:nvGraphicFramePr>
        <p:xfrm>
          <a:off x="179515" y="836715"/>
          <a:ext cx="8784972" cy="5891106"/>
        </p:xfrm>
        <a:graphic>
          <a:graphicData uri="http://schemas.openxmlformats.org/drawingml/2006/table">
            <a:tbl>
              <a:tblPr/>
              <a:tblGrid>
                <a:gridCol w="2567440"/>
                <a:gridCol w="881590"/>
                <a:gridCol w="881590"/>
                <a:gridCol w="742392"/>
                <a:gridCol w="742392"/>
                <a:gridCol w="742392"/>
                <a:gridCol w="742392"/>
                <a:gridCol w="742392"/>
                <a:gridCol w="742392"/>
              </a:tblGrid>
              <a:tr h="994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Наименование ГРБС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Утвержденный годовой план на 2018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Уточненный  годовой план на 2018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Отклонение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Уточненный  план 1 квартала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Исполнено за 1 квартал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Остаток от плана 1 квартала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% испол.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Удел.вес в структуре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9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Управление культуры, спорта и молодежной политики Кунгурского муниципального района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14 198,1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16 150,5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1 952,3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4 665,2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4 498,8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166,4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96,4%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1,8%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Управление образования Кунгурского муниципального района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688 603,1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731 306,5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42 703,4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177 777,7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176 964,2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813,5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99,5%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71,9%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Управление экономического развития Кунгурского муниципального района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5 385,4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5 397,0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11,5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1 100,7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863,3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237,3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78,4%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Управление финансов и налоговой политики Кунгурского муниципального района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152 391,9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162 496,5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10 104,6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40 614,1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38 225,1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2 389,0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94,1%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15,5%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Управление развития инфраструктуры Кунгурского муниципального района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326 100,0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345 080,8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18 980,8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31 634,4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10 920,8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20 713,6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34,5%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4,4%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Управление имущественных, земельных отношений  и градостроительства Кунгурского муниципального района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32 281,2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33 097,6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816,5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2 567,7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1 827,1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740,6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71,2%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Управление внутренней политики Кунгурского муниципального района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10 060,4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10 530,4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470,0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2 750,5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2 091,8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658,7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76,1%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Администрация муниципального образования "Кунгурский муниципальный район"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41 016,6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40 887,8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-128,8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10 152,6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9 461,8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690,7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93,2%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3,8%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Контрольно-счетная палата муниципального образования "Кунгурский муниципальный район"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3 338,6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3 338,6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911,0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784,1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126,9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86,1%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effectLst/>
                          <a:latin typeface="Times New Roman"/>
                        </a:rPr>
                        <a:t>Земское Собрание Кунгурского муниципального района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2 838,3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2 838,3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855,3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658,0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197,3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76,9%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1 276 213,5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1 351 123,9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74 910,4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273 029,1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246 295,0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26 734,0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90,2%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388" y="80963"/>
            <a:ext cx="87852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i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Анализ исполнения муниципальных программ Кунгурского муниципального района за 1 квартал </a:t>
            </a:r>
            <a:r>
              <a:rPr lang="ru-RU" sz="2000" i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2019 </a:t>
            </a:r>
            <a:r>
              <a:rPr lang="ru-RU" sz="2000" i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г., тыс. руб.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851979"/>
              </p:ext>
            </p:extLst>
          </p:nvPr>
        </p:nvGraphicFramePr>
        <p:xfrm>
          <a:off x="323531" y="1052735"/>
          <a:ext cx="8641084" cy="5327598"/>
        </p:xfrm>
        <a:graphic>
          <a:graphicData uri="http://schemas.openxmlformats.org/drawingml/2006/table">
            <a:tbl>
              <a:tblPr/>
              <a:tblGrid>
                <a:gridCol w="3165282"/>
                <a:gridCol w="774626"/>
                <a:gridCol w="774626"/>
                <a:gridCol w="654425"/>
                <a:gridCol w="654425"/>
                <a:gridCol w="654425"/>
                <a:gridCol w="654425"/>
                <a:gridCol w="654425"/>
                <a:gridCol w="654425"/>
              </a:tblGrid>
              <a:tr h="10807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 муниципальной программы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Утвержденный годовой план на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Уточненный  годовой план на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Отклонение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Уточненный  план 1 квартала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Исполнено за 1 квартал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Остаток от плана 1 квартала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% испол.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Удел.вес в программных расходах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10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"Развитие физической культуры и спорта в Кунгурском муниципальном районе"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1 708,6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7 771,0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6 062,4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507,4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439,8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67,6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86,7%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0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"Общественная безопасность на территории Кунгурского муниципального района"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5 778,0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5 778,0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1 291,0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1 122,4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168,6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86,9%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0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"Устойчивое развитие сельских территорий Кунгурского муниципального района"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24 331,5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45 745,6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21 414,2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1 193,8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74,2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1 119,6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6,2%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0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"Противодействие коррупции в Кунгурском муниципальном районе"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124,1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124,1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39,0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29,0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25,6%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0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"Развитие сельского хозяйства в Кунгурском муниципальном районе"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5 385,4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5 385,4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-0,1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1 089,1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863,3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225,7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79,3%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0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"Развитие системы образования Кунгурского муниципального района"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726 073,3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762 834,3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36 761,0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177 717,7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176 904,2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813,5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99,5%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87,8%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0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"Развитие культуры в Кунгурском муниципальном районе"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16 007,2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15 998,0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-9,2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3 920,3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3 836,4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83,9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97,9%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1,9%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1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"Гармонизация межнациональных и межконфессиональных отношений на территории Кунгурского муниципального района"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250,0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460,0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210,0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195,0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195,0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0,1%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5"/>
          <p:cNvSpPr>
            <a:spLocks noChangeArrowheads="1"/>
          </p:cNvSpPr>
          <p:nvPr/>
        </p:nvSpPr>
        <p:spPr bwMode="auto">
          <a:xfrm>
            <a:off x="179388" y="80963"/>
            <a:ext cx="8785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i="1" dirty="0">
                <a:solidFill>
                  <a:srgbClr val="000000"/>
                </a:solidFill>
                <a:latin typeface="Calibri" pitchFamily="34" charset="0"/>
              </a:rPr>
              <a:t>Анализ исполнения муниципальных программ Кунгурского муниципального района за 1 квартал </a:t>
            </a:r>
            <a:r>
              <a:rPr lang="ru-RU" sz="2000" i="1" dirty="0" smtClean="0">
                <a:solidFill>
                  <a:srgbClr val="000000"/>
                </a:solidFill>
                <a:latin typeface="Calibri" pitchFamily="34" charset="0"/>
              </a:rPr>
              <a:t>2019 </a:t>
            </a:r>
            <a:r>
              <a:rPr lang="ru-RU" sz="2000" i="1" dirty="0">
                <a:solidFill>
                  <a:srgbClr val="000000"/>
                </a:solidFill>
                <a:latin typeface="Calibri" pitchFamily="34" charset="0"/>
              </a:rPr>
              <a:t>г., тыс. руб. </a:t>
            </a:r>
            <a:endParaRPr lang="ru-RU" dirty="0">
              <a:solidFill>
                <a:srgbClr val="0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41961"/>
              </p:ext>
            </p:extLst>
          </p:nvPr>
        </p:nvGraphicFramePr>
        <p:xfrm>
          <a:off x="323531" y="908719"/>
          <a:ext cx="8641084" cy="5544616"/>
        </p:xfrm>
        <a:graphic>
          <a:graphicData uri="http://schemas.openxmlformats.org/drawingml/2006/table">
            <a:tbl>
              <a:tblPr/>
              <a:tblGrid>
                <a:gridCol w="3165282"/>
                <a:gridCol w="774626"/>
                <a:gridCol w="774626"/>
                <a:gridCol w="654425"/>
                <a:gridCol w="654425"/>
                <a:gridCol w="654425"/>
                <a:gridCol w="654425"/>
                <a:gridCol w="654425"/>
                <a:gridCol w="654425"/>
              </a:tblGrid>
              <a:tr h="120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 муниципальной программы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Утвержденный годовой план на 2019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Уточненный  годовой план на 2019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Отклонение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Уточненный  план 1 квартала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Исполнено за 1 квартал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Остаток от плана 1 квартала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% испол.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Удел.вес в программных расходах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88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"Молодежная политика Кунгурского муниципального района"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281,5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281,5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107,0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107,0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"Развитие жилищно-коммунального хозяйства, дорожной и уличной сети Кунгурского муниципального района"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235 257,3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241 002,5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5 745,2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12 080,9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10 704,2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1 376,6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88,6%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5,3%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"Управление имуществом, в том числе земельными участками, муниципального образования "Кунгурский муниципальный район" и градостроительная деятельность на территории Кунгурского муниципального района"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32 272,7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33 077,5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804,9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2 554,0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1 815,8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738,1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71,1%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"Развитие муниципальной службы в органах местного самоуправления Кунгурского муниципального района"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298,1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307,3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66,8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54,9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11,9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82,2%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1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"Управление имущественным комплексом органов местного самоуправления Кунгурского муниципального района"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16 030,2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16 030,2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4 007,6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4 007,6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"Информационная и внутренняя политика в Кунгурском муниципальном районе"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7 195,0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7 445,0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250,0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1 939,8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1 454,5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485,3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75,0%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Всего по МП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1 070 992,9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1 142 240,5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71 247,6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206 709,2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201 589,4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5 119,8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97,5%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</p:nvPr>
        </p:nvGraphicFramePr>
        <p:xfrm>
          <a:off x="250825" y="260350"/>
          <a:ext cx="8569326" cy="6408738"/>
        </p:xfrm>
        <a:graphic>
          <a:graphicData uri="http://schemas.openxmlformats.org/drawingml/2006/table">
            <a:tbl>
              <a:tblPr/>
              <a:tblGrid>
                <a:gridCol w="2304355"/>
                <a:gridCol w="2860347"/>
                <a:gridCol w="890231"/>
                <a:gridCol w="890231"/>
                <a:gridCol w="754318"/>
                <a:gridCol w="869844"/>
              </a:tblGrid>
              <a:tr h="51426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Об использовании бюджетных ассигнований дорожного фонда Кунгурского муниципального района за 1 квартал 2019 года</a:t>
                      </a:r>
                    </a:p>
                  </a:txBody>
                  <a:tcPr marL="6841" marR="6841" marT="68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740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Arial"/>
                      </a:endParaRPr>
                    </a:p>
                  </a:txBody>
                  <a:tcPr marL="6841" marR="6841" marT="68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Arial"/>
                      </a:endParaRPr>
                    </a:p>
                  </a:txBody>
                  <a:tcPr marL="6841" marR="6841" marT="68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Arial"/>
                      </a:endParaRPr>
                    </a:p>
                  </a:txBody>
                  <a:tcPr marL="6841" marR="6841" marT="68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Arial"/>
                      </a:endParaRPr>
                    </a:p>
                  </a:txBody>
                  <a:tcPr marL="6841" marR="6841" marT="68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Arial"/>
                      </a:endParaRPr>
                    </a:p>
                  </a:txBody>
                  <a:tcPr marL="6841" marR="6841" marT="68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в тыс.руб.</a:t>
                      </a:r>
                    </a:p>
                  </a:txBody>
                  <a:tcPr marL="6841" marR="6841" marT="68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8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Наименование главного распорядителя</a:t>
                      </a:r>
                    </a:p>
                  </a:txBody>
                  <a:tcPr marL="6841" marR="6841" marT="68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Наименование объектов, наименование расходов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Уточненный план на 2019 год 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Уточненный план на 1 квартал 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Исполнено за 1 квартал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Процент исполнения к уточн.плану на 1 квартал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42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Управление развития инфраструктуры Кунгурского муниципального района</a:t>
                      </a:r>
                    </a:p>
                  </a:txBody>
                  <a:tcPr marL="6841" marR="6841" marT="68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Содержание межпоселенческих дорог и искусственных сооружений на них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58 456,7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8 039,1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8 039,1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Нанесение дорожной разметки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4 500,0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Проведение паспортизации дорог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1 000,0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5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Капитальный ремонт и ремонт автодорог в соответствии с планом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99,7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Капитальный ремонт и ремонт автомобильных дорог общего пользования населенных пунктов сельских поселений (строительный контроль)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281,4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238,6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9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Проектирование, строительство (реконструкция), капитальный ремонт и ремонт автомобильных дорог общего пользования местного значения, находящихся на территории Пермского края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161 963,1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790,6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14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6841" marR="6841" marT="68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226 300,9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9 068,3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8 039,1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88,7</a:t>
                      </a:r>
                    </a:p>
                  </a:txBody>
                  <a:tcPr marL="6841" marR="6841" marT="6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64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098720"/>
              </p:ext>
            </p:extLst>
          </p:nvPr>
        </p:nvGraphicFramePr>
        <p:xfrm>
          <a:off x="683568" y="548680"/>
          <a:ext cx="8064894" cy="5832647"/>
        </p:xfrm>
        <a:graphic>
          <a:graphicData uri="http://schemas.openxmlformats.org/drawingml/2006/table">
            <a:tbl>
              <a:tblPr/>
              <a:tblGrid>
                <a:gridCol w="1432732"/>
                <a:gridCol w="1698481"/>
                <a:gridCol w="1698481"/>
                <a:gridCol w="774137"/>
                <a:gridCol w="843463"/>
                <a:gridCol w="843463"/>
                <a:gridCol w="774137"/>
              </a:tblGrid>
              <a:tr h="32350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effectLst/>
                          <a:latin typeface="Times New Roman"/>
                        </a:rPr>
                        <a:t>Просроченная </a:t>
                      </a:r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кредиторская</a:t>
                      </a:r>
                      <a:r>
                        <a:rPr lang="ru-RU" sz="1600" b="1" i="1" u="none" strike="noStrike">
                          <a:effectLst/>
                          <a:latin typeface="Times New Roman"/>
                        </a:rPr>
                        <a:t> задолженность на 01.04.2019 руб.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3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Наименование организации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По бюджетным и автономным учреждениям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По казенным учреждениям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79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Сумма, руб.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Причина образования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Месяц и год возникновения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Сумма, руб.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Причина образования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Месяц и год возникновения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8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Всего по сп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60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Управление образования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658 247,31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несвоевременное размещение договоров на сайте РИС-закупки, несвоевременное внесение изменений в план ФХД учреждения в системе "АЦК-Планирование"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декабрь 2018, январь, февраль 2019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8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Всего по району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658 247,31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8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ВСЕГО кредитор.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658 247,31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32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32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350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effectLst/>
                          <a:latin typeface="Times New Roman"/>
                        </a:rPr>
                        <a:t>Просроченная </a:t>
                      </a:r>
                      <a:r>
                        <a:rPr lang="ru-RU" sz="16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дебиторская</a:t>
                      </a:r>
                      <a:r>
                        <a:rPr lang="ru-RU" sz="1600" b="1" i="1" u="none" strike="noStrike">
                          <a:effectLst/>
                          <a:latin typeface="Times New Roman"/>
                        </a:rPr>
                        <a:t> задолженность на 01.04.2019, руб.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3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Наименование организации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По бюджетным и автономным учреждениям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По казенным учреждениям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79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Сумма, руб.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Причина образования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Месяц и год возникновения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Сумма, руб.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Причина образования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Месяц и год возникновения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8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Всего по сп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8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Всего по району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8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Кредиты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8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ВСЕГО дебитор.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781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421"/>
            <a:ext cx="843528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внутреннего муниципального финансового контроля за 1 квартал 2019 г.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769889"/>
              </p:ext>
            </p:extLst>
          </p:nvPr>
        </p:nvGraphicFramePr>
        <p:xfrm>
          <a:off x="251520" y="1268760"/>
          <a:ext cx="87122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326"/>
                <a:gridCol w="2879874"/>
              </a:tblGrid>
              <a:tr h="54864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Кунгурский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Проведено комплексных ревизий ФХД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Выявлено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нарушений, тыс. руб., в том числе: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168,4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Нецелевое использование бюджетных средств, тыс. руб.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Неэффективное использование бюджетных средств, тыс. руб.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Неправомерное использование бюджетных средств, тыс. руб.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Недоплата, тыс. руб.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Переплата, тыс. руб.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нарушения, тыс.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руб.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63,2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Устранено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нарушений, тыс. руб.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Оформлено актов ревизий, шт.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Направлено представлений об устранении нарушений, шт.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Выдано предписаний об устранении нарушений, шт.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57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35280" cy="79208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внутреннего муниципального финансового контроля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1 квартал 2019 г.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712968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611864"/>
              </p:ext>
            </p:extLst>
          </p:nvPr>
        </p:nvGraphicFramePr>
        <p:xfrm>
          <a:off x="179512" y="1124744"/>
          <a:ext cx="8424936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4492"/>
                <a:gridCol w="2130444"/>
              </a:tblGrid>
              <a:tr h="1570973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Кунгурский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53653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Проведено проверок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отношении закупок товаров, работ, услуг для обеспечения муниципальных нужд, предусмотренных частью 8 статьи 99 Федерального закона от 05.04.2013 № 44-ФЗ «О контрактной системе в сфере закупок товаров, работ, услуг для обеспечения государственных и муниципальных нужд», шт. 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92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Оформлено актов проверок, шт.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92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Выдано предписаний об устранении нарушений, шт.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24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7330" y="2967335"/>
            <a:ext cx="76893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Благодарю за внимание!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9225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3573463"/>
            <a:ext cx="8229600" cy="576262"/>
          </a:xfrm>
        </p:spPr>
        <p:txBody>
          <a:bodyPr/>
          <a:lstStyle/>
          <a:p>
            <a:pPr eaLnBrk="1" hangingPunct="1"/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Структура доходов консолидированного бюджета Кунгурского муниципального района на 01.04.2019 года</a:t>
            </a:r>
            <a:br>
              <a:rPr lang="ru-RU" sz="1600" b="1" smtClean="0">
                <a:latin typeface="Times New Roman" pitchFamily="18" charset="0"/>
                <a:cs typeface="Times New Roman" pitchFamily="18" charset="0"/>
              </a:rPr>
            </a:b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188913"/>
          <a:ext cx="8229600" cy="3280039"/>
        </p:xfrm>
        <a:graphic>
          <a:graphicData uri="http://schemas.openxmlformats.org/drawingml/2006/table">
            <a:tbl>
              <a:tblPr/>
              <a:tblGrid>
                <a:gridCol w="1345796"/>
                <a:gridCol w="1369615"/>
                <a:gridCol w="1369615"/>
                <a:gridCol w="1405344"/>
                <a:gridCol w="1405344"/>
                <a:gridCol w="1333886"/>
              </a:tblGrid>
              <a:tr h="49650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Анализ исполнения плана по доходам консолидированного бюджета Кунгурского муниципального района за 1 квартал 2019 года</a:t>
                      </a:r>
                    </a:p>
                  </a:txBody>
                  <a:tcPr marL="8932" marR="8932" marT="89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495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6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дохода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Уточненный план на 2019 год</a:t>
                      </a:r>
                    </a:p>
                  </a:txBody>
                  <a:tcPr marL="8932" marR="8932" marT="89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Уточненный план на 1 квартал 2019 года</a:t>
                      </a:r>
                    </a:p>
                  </a:txBody>
                  <a:tcPr marL="8932" marR="8932" marT="89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Фактически исполнено за 1 квартал 2019 года</a:t>
                      </a:r>
                    </a:p>
                  </a:txBody>
                  <a:tcPr marL="8932" marR="8932" marT="89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испол.к уточн. плану на 2019 год  </a:t>
                      </a:r>
                    </a:p>
                  </a:txBody>
                  <a:tcPr marL="8932" marR="8932" marT="89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испол.к уточн.плану на 1 квартал 2019 года</a:t>
                      </a:r>
                    </a:p>
                  </a:txBody>
                  <a:tcPr marL="8932" marR="8932" marT="89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8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279 358,7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71 703,3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74 662,1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26,7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104,1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234 096,3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45 223,5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47 352,0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20,2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104,7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Неналоговые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45 262,4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26 479,8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27 310,1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60,3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103,1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8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1 168 896,3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188 974,5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191 035,3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16,3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101,1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1 448 255,0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260 677,8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265 697,4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18,3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101,9</a:t>
                      </a:r>
                    </a:p>
                  </a:txBody>
                  <a:tcPr marL="8932" marR="8932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09" name="Диаграмма 8"/>
          <p:cNvGraphicFramePr>
            <a:graphicFrameLocks/>
          </p:cNvGraphicFramePr>
          <p:nvPr/>
        </p:nvGraphicFramePr>
        <p:xfrm>
          <a:off x="482600" y="3954463"/>
          <a:ext cx="8178800" cy="269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r:id="rId3" imgW="8181541" imgH="2694666" progId="Excel.Chart.8">
                  <p:embed/>
                </p:oleObj>
              </mc:Choice>
              <mc:Fallback>
                <p:oleObj r:id="rId3" imgW="8181541" imgH="2694666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3954463"/>
                        <a:ext cx="8178800" cy="2693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695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7"/>
          <p:cNvSpPr>
            <a:spLocks noGrp="1"/>
          </p:cNvSpPr>
          <p:nvPr>
            <p:ph type="title"/>
          </p:nvPr>
        </p:nvSpPr>
        <p:spPr>
          <a:xfrm>
            <a:off x="684213" y="3284538"/>
            <a:ext cx="8229600" cy="503237"/>
          </a:xfrm>
        </p:spPr>
        <p:txBody>
          <a:bodyPr/>
          <a:lstStyle/>
          <a:p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Структура  поступления доходов бюджета Кунгурского муниципального района на 01.04.2019 года</a:t>
            </a:r>
            <a:br>
              <a:rPr lang="ru-RU" sz="1600" b="1" smtClean="0">
                <a:latin typeface="Times New Roman" pitchFamily="18" charset="0"/>
                <a:cs typeface="Times New Roman" pitchFamily="18" charset="0"/>
              </a:rPr>
            </a:b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388" y="115888"/>
          <a:ext cx="8713788" cy="2997200"/>
        </p:xfrm>
        <a:graphic>
          <a:graphicData uri="http://schemas.openxmlformats.org/drawingml/2006/table">
            <a:tbl>
              <a:tblPr/>
              <a:tblGrid>
                <a:gridCol w="1728354"/>
                <a:gridCol w="1229220"/>
                <a:gridCol w="1382044"/>
                <a:gridCol w="1616992"/>
                <a:gridCol w="1357858"/>
                <a:gridCol w="1399320"/>
              </a:tblGrid>
              <a:tr h="4974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Анализ исполнения плана по доходам Кунгурского муниципального района за 1 квартал 2019 года</a:t>
                      </a:r>
                    </a:p>
                  </a:txBody>
                  <a:tcPr marL="9526" marR="9526" marT="95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8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дохода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Уточненный план на 2019 год</a:t>
                      </a:r>
                    </a:p>
                  </a:txBody>
                  <a:tcPr marL="9526" marR="9526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Уточненный план на 1 квартал 2019 года</a:t>
                      </a:r>
                    </a:p>
                  </a:txBody>
                  <a:tcPr marL="9526" marR="9526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Фактически исполнено за 1 квартал 2019 года</a:t>
                      </a:r>
                    </a:p>
                  </a:txBody>
                  <a:tcPr marL="9526" marR="9526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испол.к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уточн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плану на 2019 год  </a:t>
                      </a:r>
                    </a:p>
                  </a:txBody>
                  <a:tcPr marL="9526" marR="9526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испол.к уточн.плану на 1 квартал 2019 года</a:t>
                      </a:r>
                    </a:p>
                  </a:txBody>
                  <a:tcPr marL="9526" marR="9526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7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158 669,8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42 904,8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42 904,9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27,0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2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127 193,4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25 042,7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24 951,9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19,6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99,6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2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Неналоговые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31 476,4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17 862,1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17 953,0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57,0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100,5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7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1 137 078,8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193 102,4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190 803,4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16,8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2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1 295 748,6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236 007,2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233 708,3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</a:t>
                      </a:r>
                    </a:p>
                  </a:txBody>
                  <a:tcPr marL="9526" marR="9526" marT="95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27" name="Диаграмма 6"/>
          <p:cNvGraphicFramePr>
            <a:graphicFrameLocks/>
          </p:cNvGraphicFramePr>
          <p:nvPr/>
        </p:nvGraphicFramePr>
        <p:xfrm>
          <a:off x="520700" y="3665538"/>
          <a:ext cx="8102600" cy="305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r:id="rId3" imgW="8108383" imgH="3054361" progId="Excel.Chart.8">
                  <p:embed/>
                </p:oleObj>
              </mc:Choice>
              <mc:Fallback>
                <p:oleObj r:id="rId3" imgW="8108383" imgH="305436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3665538"/>
                        <a:ext cx="8102600" cy="305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738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15888"/>
            <a:ext cx="8610600" cy="504825"/>
          </a:xfrm>
        </p:spPr>
        <p:txBody>
          <a:bodyPr/>
          <a:lstStyle/>
          <a:p>
            <a:pPr eaLnBrk="1" hangingPunct="1"/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Анализ исполнения плана по налоговым и неналоговым доходам Кунгурского муниципального района за 1 квартал 2019</a:t>
            </a:r>
            <a:r>
              <a:rPr lang="en-US" sz="1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года</a:t>
            </a:r>
            <a:br>
              <a:rPr lang="ru-RU" sz="1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/>
              <a:t>                                                                                                                                                                    </a:t>
            </a:r>
            <a:endParaRPr lang="ru-RU" sz="1400" b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825" y="765175"/>
          <a:ext cx="8713788" cy="5989853"/>
        </p:xfrm>
        <a:graphic>
          <a:graphicData uri="http://schemas.openxmlformats.org/drawingml/2006/table">
            <a:tbl>
              <a:tblPr/>
              <a:tblGrid>
                <a:gridCol w="3221905"/>
                <a:gridCol w="1098377"/>
                <a:gridCol w="1156957"/>
                <a:gridCol w="1054441"/>
                <a:gridCol w="966571"/>
                <a:gridCol w="1215537"/>
              </a:tblGrid>
              <a:tr h="189606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2" marR="6742" marT="6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2" marR="6742" marT="6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2" marR="6742" marT="6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2" marR="6742" marT="6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42" marR="6742" marT="6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тыс.руб.</a:t>
                      </a:r>
                    </a:p>
                  </a:txBody>
                  <a:tcPr marL="6742" marR="6742" marT="6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Уточненный план на 2019 год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Уточненный план на 1 квартал 2019 года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Фактически исполнено за 1 квартал 2019 года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испол.к уточн. плану на 1 квартал 2019 года  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от уточнен. плана на 1 квартал 2019 года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доходы физ.лиц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80 663,7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16 847,8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16 753,9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99,4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-93,9</a:t>
                      </a:r>
                    </a:p>
                  </a:txBody>
                  <a:tcPr marL="6742" marR="6742" marT="6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Акцизы на нефтепродукты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15 220,5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3 561,6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3 564,3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100,1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</a:p>
                  </a:txBody>
                  <a:tcPr marL="6742" marR="6742" marT="6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Единый налог на вмененный доход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10 070,9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2 138,0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2 138,1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6742" marR="6742" marT="6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7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Налог, взимаемый в связи с применение патентной системы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486,4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209,3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209,4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6742" marR="6742" marT="6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Транспортный налог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19 383,7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1 929,8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1 929,9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6742" marR="6742" marT="6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1 368,2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356,2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356,3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6742" marR="6742" marT="6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Арендная плата за земли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21 442,5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15 792,0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15 792,0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742" marR="6742" marT="6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имущества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361,9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80,3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90,4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112,6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10,1</a:t>
                      </a:r>
                    </a:p>
                  </a:txBody>
                  <a:tcPr marL="6742" marR="6742" marT="6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6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Платежи от государственных и муниципальных предприятий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31,3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3 130,0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30,3</a:t>
                      </a:r>
                    </a:p>
                  </a:txBody>
                  <a:tcPr marL="6742" marR="6742" marT="6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01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эксплуатации и использования имущества автомобильных дорог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338,8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742" marR="6742" marT="6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7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2 056,0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446,8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446,9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6742" marR="6742" marT="6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7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платных услуг и компенсации затрат государства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6742" marR="6742" marT="6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реализации имущества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742" marR="6742" marT="6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продажи земельных участков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5 500,0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1 183,0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1 183,0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742" marR="6742" marT="6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1 776,2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359,0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362,0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100,8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</a:p>
                  </a:txBody>
                  <a:tcPr marL="6742" marR="6742" marT="6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Невыясненные зачисления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12,7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12,7</a:t>
                      </a:r>
                    </a:p>
                  </a:txBody>
                  <a:tcPr marL="6742" marR="6742" marT="6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 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34,6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34,6</a:t>
                      </a:r>
                    </a:p>
                  </a:txBody>
                  <a:tcPr marL="6742" marR="6742" marT="6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доходы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158 669,8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42 904,8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42 904,9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6742" marR="6742" marT="6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6742" marR="6742" marT="6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99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95288" y="22225"/>
            <a:ext cx="8229600" cy="885825"/>
          </a:xfrm>
        </p:spPr>
        <p:txBody>
          <a:bodyPr/>
          <a:lstStyle/>
          <a:p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Структура поступления налоговых доходов в бюджет Кунгурского муниципального района на 01.04.2019 года</a:t>
            </a:r>
          </a:p>
        </p:txBody>
      </p:sp>
      <p:pic>
        <p:nvPicPr>
          <p:cNvPr id="512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746125"/>
            <a:ext cx="8888413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746125"/>
            <a:ext cx="88884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125" name="Диаграмма 6"/>
          <p:cNvGraphicFramePr>
            <a:graphicFrameLocks/>
          </p:cNvGraphicFramePr>
          <p:nvPr/>
        </p:nvGraphicFramePr>
        <p:xfrm>
          <a:off x="273050" y="1146175"/>
          <a:ext cx="8453438" cy="535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r:id="rId5" imgW="8455885" imgH="5358848" progId="Excel.Chart.8">
                  <p:embed/>
                </p:oleObj>
              </mc:Choice>
              <mc:Fallback>
                <p:oleObj r:id="rId5" imgW="8455885" imgH="535884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1146175"/>
                        <a:ext cx="8453438" cy="535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082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868362"/>
          </a:xfrm>
        </p:spPr>
        <p:txBody>
          <a:bodyPr/>
          <a:lstStyle/>
          <a:p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Структура поступления неналоговых доходов в бюджет Кунгурского муниципального района на 01.04.2019 года</a:t>
            </a:r>
          </a:p>
        </p:txBody>
      </p:sp>
      <p:graphicFrame>
        <p:nvGraphicFramePr>
          <p:cNvPr id="6147" name="Диаграмма 4"/>
          <p:cNvGraphicFramePr>
            <a:graphicFrameLocks/>
          </p:cNvGraphicFramePr>
          <p:nvPr/>
        </p:nvGraphicFramePr>
        <p:xfrm>
          <a:off x="200025" y="1146175"/>
          <a:ext cx="8743950" cy="535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r:id="rId4" imgW="8742422" imgH="5358848" progId="Excel.Chart.8">
                  <p:embed/>
                </p:oleObj>
              </mc:Choice>
              <mc:Fallback>
                <p:oleObj r:id="rId4" imgW="8742422" imgH="535884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1146175"/>
                        <a:ext cx="8743950" cy="535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795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825" y="188913"/>
          <a:ext cx="8569325" cy="6315120"/>
        </p:xfrm>
        <a:graphic>
          <a:graphicData uri="http://schemas.openxmlformats.org/drawingml/2006/table">
            <a:tbl>
              <a:tblPr/>
              <a:tblGrid>
                <a:gridCol w="4104636"/>
                <a:gridCol w="1008156"/>
                <a:gridCol w="1224189"/>
                <a:gridCol w="1008156"/>
                <a:gridCol w="1224188"/>
              </a:tblGrid>
              <a:tr h="45339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Задолженность по налогам по организациям, финансируемым из бюджета Кунгурского муниципального района</a:t>
                      </a:r>
                    </a:p>
                  </a:txBody>
                  <a:tcPr marL="6158" marR="6158" marT="61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3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Задолженность на 01.01.2019</a:t>
                      </a:r>
                    </a:p>
                  </a:txBody>
                  <a:tcPr marL="6158" marR="6158" marT="6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Задолженность на 01.04.2019</a:t>
                      </a:r>
                    </a:p>
                  </a:txBody>
                  <a:tcPr marL="6158" marR="6158" marT="6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98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бюджетной организации</a:t>
                      </a:r>
                    </a:p>
                  </a:txBody>
                  <a:tcPr marL="55422" marR="6158" marT="6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общая</a:t>
                      </a:r>
                    </a:p>
                  </a:txBody>
                  <a:tcPr marL="6158" marR="6158" marT="6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 внебюджетных фондов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общая</a:t>
                      </a:r>
                    </a:p>
                  </a:txBody>
                  <a:tcPr marL="6158" marR="6158" marT="6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 внебюджетных фондов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3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образования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3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"Бырминская СОШ"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3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МБОУ"Ергачинская СОШ"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3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МБОУ"Зарубинская ООШ"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3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"Зуятская ООШ"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3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МБУ ДО "Калининская ДШИ"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3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"Калининская СОШ"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3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МБУ ДО Комсомольская ДШИ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500,00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3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"Кыласовская СОШ"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3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МБОУ"Моховская ООШ"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3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МБОУ"Плехановская СОШ"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3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"Шадейская СОШ"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3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"Неволинская ООШ"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82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МБУ ДО "ДЮСШ "БАРС"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97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образованию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500,00</a:t>
                      </a:r>
                    </a:p>
                  </a:txBody>
                  <a:tcPr marL="6158" marR="6158" marT="6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6158" marR="6158" marT="6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6158" marR="6158" marT="6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Администрация муниципального образования КМР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12,37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3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МБУ ЦЭЗ</a:t>
                      </a:r>
                    </a:p>
                  </a:txBody>
                  <a:tcPr marL="55422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5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МАУ "Центр развития образования КМР"</a:t>
                      </a:r>
                    </a:p>
                  </a:txBody>
                  <a:tcPr marL="55422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4,07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3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Земское Собрание КМР</a:t>
                      </a:r>
                    </a:p>
                  </a:txBody>
                  <a:tcPr marL="55422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755,45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755,45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МАУ "Культурно- деловой центр КМР"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58" marR="6158" marT="6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97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району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1 486,08</a:t>
                      </a:r>
                    </a:p>
                  </a:txBody>
                  <a:tcPr marL="6158" marR="6158" marT="6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867,82</a:t>
                      </a:r>
                    </a:p>
                  </a:txBody>
                  <a:tcPr marL="6158" marR="6158" marT="6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855,45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97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сельским поселениям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3 827,58</a:t>
                      </a:r>
                    </a:p>
                  </a:txBody>
                  <a:tcPr marL="6158" marR="6158" marT="6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3 821,97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31 233,68</a:t>
                      </a:r>
                    </a:p>
                  </a:txBody>
                  <a:tcPr marL="6158" marR="6158" marT="6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4 317,28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97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5 313,66</a:t>
                      </a:r>
                    </a:p>
                  </a:txBody>
                  <a:tcPr marL="6158" marR="6158" marT="6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3 871,97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32 101,50</a:t>
                      </a:r>
                    </a:p>
                  </a:txBody>
                  <a:tcPr marL="6158" marR="6158" marT="6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5 172,73</a:t>
                      </a:r>
                    </a:p>
                  </a:txBody>
                  <a:tcPr marL="6158" marR="6158" marT="6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62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4"/>
          <p:cNvSpPr>
            <a:spLocks noChangeArrowheads="1"/>
          </p:cNvSpPr>
          <p:nvPr/>
        </p:nvSpPr>
        <p:spPr bwMode="auto">
          <a:xfrm>
            <a:off x="539750" y="169863"/>
            <a:ext cx="84629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Исполнение расходов бюджета муниципального района за 1 квартал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г., тыс. руб</a:t>
            </a:r>
            <a:r>
              <a:rPr lang="ru-RU" sz="1600" i="1" dirty="0">
                <a:latin typeface="Calibri" pitchFamily="34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096340"/>
              </p:ext>
            </p:extLst>
          </p:nvPr>
        </p:nvGraphicFramePr>
        <p:xfrm>
          <a:off x="251523" y="692703"/>
          <a:ext cx="8640954" cy="5688624"/>
        </p:xfrm>
        <a:graphic>
          <a:graphicData uri="http://schemas.openxmlformats.org/drawingml/2006/table">
            <a:tbl>
              <a:tblPr/>
              <a:tblGrid>
                <a:gridCol w="2927002"/>
                <a:gridCol w="714244"/>
                <a:gridCol w="714244"/>
                <a:gridCol w="714244"/>
                <a:gridCol w="714244"/>
                <a:gridCol w="714244"/>
                <a:gridCol w="714244"/>
                <a:gridCol w="714244"/>
                <a:gridCol w="714244"/>
              </a:tblGrid>
              <a:tr h="1251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Наименование КФСР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Утвержденный годовой план на 2018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Уточненный  годовой план на 2019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Отклонение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Уточненный  план 1 квартала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Исполнено за 1 квартал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Остаток от плана 1 квартала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% испол.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Удел.вес в структуре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2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85 652,6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77 765,2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-7 887,5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20 612,0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16 875,1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3 736,87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81,9%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6,9%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5 733,0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5 733,0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1 291,0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1 122,4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168,63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86,9%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0,5%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255 728,9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261 812,5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6 083,6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11 749,4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10 120,3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1 629,08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86,1%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31 368,3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42 870,0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11 501,6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1 798,1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1 462,0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336,05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81,3%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0,6%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125,4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155,4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669 304,3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711 204,9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41 900,7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159 244,6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158 823,6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420,95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99,7%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64,5%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КУЛЬТУРА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15 989,6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16 742,0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752,3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4 645,4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4 561,5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83,88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98,2%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1,9%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665,9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665,9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81 285,1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90 975,5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9 690,4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39 148,6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19 362,4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19 786,26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49,5%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7,9%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375,4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2 378,2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2 002,8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507,4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439,8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67,56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86,7%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5 697,0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5 697,0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1 424,3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949,5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474,75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66,7%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0,4%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МЕЖБЮДЖЕТНЫЕ ТРАНСФЕРТЫ ОБЩЕГО ХАРАКТЕРА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124 953,9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135 124,5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10 170,6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32 578,3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32 578,3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13,2%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1 276 213,5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1 351 123,9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74 910,4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273 029,1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246 295,0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26 734,03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90,2%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1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>
                          <a:effectLst/>
                          <a:latin typeface="Times New Roman"/>
                        </a:rPr>
                        <a:t>В т. ч. расходы за счёт безвозмездных поступлений от других бюджетов бюджетной системы РФ, имеющих целевое назначение (с учетом остатков прошлых лет)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effectLst/>
                          <a:latin typeface="Times New Roman"/>
                        </a:rPr>
                        <a:t>763 149,7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effectLst/>
                          <a:latin typeface="Times New Roman"/>
                        </a:rPr>
                        <a:t>823 586,9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effectLst/>
                          <a:latin typeface="Times New Roman"/>
                        </a:rPr>
                        <a:t>60 437,2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effectLst/>
                          <a:latin typeface="Times New Roman"/>
                        </a:rPr>
                        <a:t>141 618,6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effectLst/>
                          <a:latin typeface="Times New Roman"/>
                        </a:rPr>
                        <a:t>118 171,9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effectLst/>
                          <a:latin typeface="Times New Roman"/>
                        </a:rPr>
                        <a:t>23 446,74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effectLst/>
                          <a:latin typeface="Times New Roman"/>
                        </a:rPr>
                        <a:t>83,4%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effectLst/>
                          <a:latin typeface="Times New Roman"/>
                        </a:rPr>
                        <a:t>48,0%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71625" y="357188"/>
          <a:ext cx="6357938" cy="487680"/>
        </p:xfrm>
        <a:graphic>
          <a:graphicData uri="http://schemas.openxmlformats.org/drawingml/2006/table">
            <a:tbl>
              <a:tblPr/>
              <a:tblGrid>
                <a:gridCol w="6357938"/>
              </a:tblGrid>
              <a:tr h="4873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latin typeface="Arial"/>
                        </a:rPr>
                        <a:t>Структура расходов бюджета Кунгурского муниципального района (уточнённый годовой план)</a:t>
                      </a:r>
                      <a:endParaRPr lang="ru-RU" sz="1600" b="1" i="1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0147480"/>
              </p:ext>
            </p:extLst>
          </p:nvPr>
        </p:nvGraphicFramePr>
        <p:xfrm>
          <a:off x="683568" y="980728"/>
          <a:ext cx="7748646" cy="5301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2286</Words>
  <Application>Microsoft Office PowerPoint</Application>
  <PresentationFormat>Экран (4:3)</PresentationFormat>
  <Paragraphs>900</Paragraphs>
  <Slides>18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Тема Office</vt:lpstr>
      <vt:lpstr>1_Тема Office</vt:lpstr>
      <vt:lpstr>2_Тема Office</vt:lpstr>
      <vt:lpstr>4_Тема Office</vt:lpstr>
      <vt:lpstr>5_Тема Office</vt:lpstr>
      <vt:lpstr>6_Тема Office</vt:lpstr>
      <vt:lpstr>3_Тема Office</vt:lpstr>
      <vt:lpstr>Диаграмма Microsoft Excel</vt:lpstr>
      <vt:lpstr>Презентация PowerPoint</vt:lpstr>
      <vt:lpstr>Структура доходов консолидированного бюджета Кунгурского муниципального района на 01.04.2019 года </vt:lpstr>
      <vt:lpstr>Структура  поступления доходов бюджета Кунгурского муниципального района на 01.04.2019 года </vt:lpstr>
      <vt:lpstr>Анализ исполнения плана по налоговым и неналоговым доходам Кунгурского муниципального района за 1 квартал 2019 года                                                                                                                                                                     </vt:lpstr>
      <vt:lpstr>Структура поступления налоговых доходов в бюджет Кунгурского муниципального района на 01.04.2019 года</vt:lpstr>
      <vt:lpstr>Структура поступления неналоговых доходов в бюджет Кунгурского муниципального района на 01.04.2019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Осуществление внутреннего муниципального финансового контроля за 1 квартал 2019 г.</vt:lpstr>
      <vt:lpstr>Осуществление внутреннего муниципального финансового контроля  за 1 квартал 2019 г.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Кристель И.В.</dc:creator>
  <cp:lastModifiedBy>Кристель И.В.</cp:lastModifiedBy>
  <cp:revision>77</cp:revision>
  <dcterms:modified xsi:type="dcterms:W3CDTF">2019-04-23T06:33:05Z</dcterms:modified>
</cp:coreProperties>
</file>