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5" r:id="rId5"/>
    <p:sldId id="256" r:id="rId6"/>
    <p:sldId id="257" r:id="rId7"/>
    <p:sldId id="258" r:id="rId8"/>
    <p:sldId id="260" r:id="rId9"/>
    <p:sldId id="273" r:id="rId10"/>
    <p:sldId id="277" r:id="rId11"/>
    <p:sldId id="276" r:id="rId12"/>
    <p:sldId id="272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Kristeliv\e$\2012-2014\&#1047;&#1072;&#1076;&#1072;&#1085;&#1080;&#1103;%202012\&#1082;%20&#1089;&#1086;&#1074;&#1077;&#1097;&#1072;&#1085;&#1080;&#1102;%20&#1087;&#1086;%20&#1080;&#1089;&#1087;&#1086;&#1083;&#1085;&#1077;&#1085;&#1080;&#1102;%20&#1073;&#1102;&#1076;&#1078;&#1077;&#1090;&#1072;%20&#1079;&#1072;%209%20&#1084;&#1077;&#1089;.%202012%20&#1075;&#1086;&#1076;\&#1088;&#1072;&#1089;&#1093;.%20&#1087;&#1086;%20&#1089;&#1092;&#1077;&#1088;&#1072;&#1084;%2001.10.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Kristeliv\e$\2012-2014\&#1047;&#1072;&#1076;&#1072;&#1085;&#1080;&#1103;%202012\&#1082;%20&#1089;&#1086;&#1074;&#1077;&#1097;&#1072;&#1085;&#1080;&#1102;%20&#1087;&#1086;%20&#1080;&#1089;&#1087;&#1086;&#1083;&#1085;&#1077;&#1085;&#1080;&#1102;%20&#1073;&#1102;&#1076;&#1078;&#1077;&#1090;&#1072;%20&#1079;&#1072;%209%20&#1084;&#1077;&#1089;.%202012%20&#1075;&#1086;&#1076;\&#1088;&#1072;&#1089;&#1093;.%20&#1087;&#1086;%20&#1089;&#1092;&#1077;&#1088;&#1072;&#1084;%2001.10.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4722222222222282E-2"/>
          <c:y val="0.21241179431241658"/>
          <c:w val="0.8647341236359124"/>
          <c:h val="0.6877548117549230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376176727909012"/>
                  <c:y val="-4.2291484397783637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15152583146417173"/>
                  <c:y val="0.35973107365174911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23326887603079141"/>
                  <c:y val="-6.2724512091249129E-2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Неналоговые</a:t>
                    </a:r>
                    <a:r>
                      <a:rPr lang="en-US" sz="1600"/>
                      <a:t> </a:t>
                    </a:r>
                    <a:r>
                      <a:rPr lang="ru-RU" sz="1600"/>
                      <a:t>доходы
7%</a:t>
                    </a:r>
                    <a:endParaRPr lang="ru-RU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Лист1!$A$16:$A$18</c:f>
              <c:strCache>
                <c:ptCount val="3"/>
                <c:pt idx="0">
                  <c:v>Межбюджетные трансферты</c:v>
                </c:pt>
                <c:pt idx="1">
                  <c:v>Налоговые доходы</c:v>
                </c:pt>
                <c:pt idx="2">
                  <c:v>Неналоговыедоходы</c:v>
                </c:pt>
              </c:strCache>
            </c:strRef>
          </c:cat>
          <c:val>
            <c:numRef>
              <c:f>Лист1!$B$16:$B$18</c:f>
              <c:numCache>
                <c:formatCode>General</c:formatCode>
                <c:ptCount val="3"/>
                <c:pt idx="0">
                  <c:v>674952</c:v>
                </c:pt>
                <c:pt idx="1">
                  <c:v>49992</c:v>
                </c:pt>
                <c:pt idx="2">
                  <c:v>51446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6.8779758424891299E-2"/>
                  <c:y val="1.4414313526830674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'уточ. план'!$AF$4:$AQ$4</c:f>
              <c:strCache>
                <c:ptCount val="11"/>
                <c:pt idx="0">
                  <c:v>Общегос. вопросы</c:v>
                </c:pt>
                <c:pt idx="1">
                  <c:v>Нац. безопасн. и прав. деят-ть</c:v>
                </c:pt>
                <c:pt idx="2">
                  <c:v>Нац. экономика</c:v>
                </c:pt>
                <c:pt idx="3">
                  <c:v>ЖКХ</c:v>
                </c:pt>
                <c:pt idx="4">
                  <c:v>Охр.окр.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Соцполитика</c:v>
                </c:pt>
                <c:pt idx="9">
                  <c:v>Спорт</c:v>
                </c:pt>
                <c:pt idx="10">
                  <c:v>МБТ</c:v>
                </c:pt>
              </c:strCache>
            </c:strRef>
          </c:cat>
          <c:val>
            <c:numRef>
              <c:f>'уточ. план'!$AF$5:$AQ$5</c:f>
              <c:numCache>
                <c:formatCode>#,##0.0</c:formatCode>
                <c:ptCount val="11"/>
                <c:pt idx="0">
                  <c:v>51822.715139999993</c:v>
                </c:pt>
                <c:pt idx="1">
                  <c:v>5140.3410000000003</c:v>
                </c:pt>
                <c:pt idx="2">
                  <c:v>201465.44098000001</c:v>
                </c:pt>
                <c:pt idx="3">
                  <c:v>78735.981579999978</c:v>
                </c:pt>
                <c:pt idx="4">
                  <c:v>125.422</c:v>
                </c:pt>
                <c:pt idx="5">
                  <c:v>579921.08987999975</c:v>
                </c:pt>
                <c:pt idx="6">
                  <c:v>38750.628769999996</c:v>
                </c:pt>
                <c:pt idx="7">
                  <c:v>65818.567469999995</c:v>
                </c:pt>
                <c:pt idx="8">
                  <c:v>182658.10256</c:v>
                </c:pt>
                <c:pt idx="9">
                  <c:v>11847.347</c:v>
                </c:pt>
                <c:pt idx="10">
                  <c:v>72367.766999999978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6327613882477021"/>
                  <c:y val="0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6.9663783840428443E-4"/>
                  <c:y val="-0.13289656576142767"/>
                </c:manualLayout>
              </c:layout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Здравоохранение</a:t>
                    </a:r>
                    <a:r>
                      <a:rPr lang="ru-RU" dirty="0"/>
                      <a:t>
7%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факт!$AF$4:$AQ$4</c:f>
              <c:strCache>
                <c:ptCount val="11"/>
                <c:pt idx="0">
                  <c:v>Общегос. вопросы</c:v>
                </c:pt>
                <c:pt idx="1">
                  <c:v>Нац. безопасн. и прав. деят-ть</c:v>
                </c:pt>
                <c:pt idx="2">
                  <c:v>Нац. экономика</c:v>
                </c:pt>
                <c:pt idx="3">
                  <c:v>ЖКХ</c:v>
                </c:pt>
                <c:pt idx="4">
                  <c:v>Охр.окр.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Соцполитика</c:v>
                </c:pt>
                <c:pt idx="9">
                  <c:v>Спорт</c:v>
                </c:pt>
                <c:pt idx="10">
                  <c:v>МБТ</c:v>
                </c:pt>
              </c:strCache>
            </c:strRef>
          </c:cat>
          <c:val>
            <c:numRef>
              <c:f>факт!$AF$5:$AQ$5</c:f>
              <c:numCache>
                <c:formatCode>#,##0.0</c:formatCode>
                <c:ptCount val="11"/>
                <c:pt idx="0">
                  <c:v>36559.617810000003</c:v>
                </c:pt>
                <c:pt idx="1">
                  <c:v>3205.13285</c:v>
                </c:pt>
                <c:pt idx="2">
                  <c:v>62496.617090000007</c:v>
                </c:pt>
                <c:pt idx="3">
                  <c:v>32623.919420000002</c:v>
                </c:pt>
                <c:pt idx="4">
                  <c:v>0</c:v>
                </c:pt>
                <c:pt idx="5">
                  <c:v>334552.58259000001</c:v>
                </c:pt>
                <c:pt idx="6">
                  <c:v>9622.5739700000013</c:v>
                </c:pt>
                <c:pt idx="7">
                  <c:v>47534.778469999997</c:v>
                </c:pt>
                <c:pt idx="8">
                  <c:v>94001.20792999999</c:v>
                </c:pt>
                <c:pt idx="9">
                  <c:v>10720.26107</c:v>
                </c:pt>
                <c:pt idx="10">
                  <c:v>56930.217000000004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2C931-EE5A-49B9-AB0C-9CC255AB6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10600" cy="304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1800" b="1" dirty="0" smtClean="0"/>
              <a:t>Анализ исполнения бюджета Кунгурского МР на 1.</a:t>
            </a:r>
            <a:r>
              <a:rPr lang="en-US" sz="1800" b="1" dirty="0" smtClean="0"/>
              <a:t>10</a:t>
            </a:r>
            <a:r>
              <a:rPr lang="ru-RU" sz="1800" b="1" dirty="0" smtClean="0"/>
              <a:t>.2012г.</a:t>
            </a:r>
            <a:r>
              <a:rPr lang="ru-RU" sz="1600" dirty="0" smtClean="0"/>
              <a:t>                                                                                                               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                                                                 </a:t>
            </a:r>
            <a:r>
              <a:rPr lang="ru-RU" sz="1400" dirty="0" err="1" smtClean="0"/>
              <a:t>Тыс.руб</a:t>
            </a:r>
            <a:r>
              <a:rPr lang="ru-RU" sz="1400" dirty="0" smtClean="0"/>
              <a:t>.</a:t>
            </a:r>
          </a:p>
        </p:txBody>
      </p:sp>
      <p:graphicFrame>
        <p:nvGraphicFramePr>
          <p:cNvPr id="8276" name="Group 622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2780454"/>
              </p:ext>
            </p:extLst>
          </p:nvPr>
        </p:nvGraphicFramePr>
        <p:xfrm>
          <a:off x="228600" y="838200"/>
          <a:ext cx="8686800" cy="6025198"/>
        </p:xfrm>
        <a:graphic>
          <a:graphicData uri="http://schemas.openxmlformats.org/drawingml/2006/table">
            <a:tbl>
              <a:tblPr/>
              <a:tblGrid>
                <a:gridCol w="4648200"/>
                <a:gridCol w="1143000"/>
                <a:gridCol w="1447800"/>
                <a:gridCol w="14478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доходов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месяцев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на 1.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.12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исп-я 9 месяцев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доходы физ.лиц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39010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37946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Единый налог на вмененный доход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Единый сельхозналог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имущество физ.лиц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Земельный налог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имущество организаций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Транспортный налог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Государственная пошлина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Арендная плата за земли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15150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20583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от сдачи в аренду имущества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Платежи от государственных и муниципальных пр-ий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Прочие поступления от исп-я имущества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Плата за негативное воздействие на окружающую среду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23776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от оказания платных услуг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от реализации имущества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от продажи земельных участков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5396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Штрафы, санкции, возмещение ущерба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Невыясненные зачисления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Прочие неналоговые доходы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 доходы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72260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101448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2976" y="1285860"/>
          <a:ext cx="7000924" cy="4143404"/>
        </p:xfrm>
        <a:graphic>
          <a:graphicData uri="http://schemas.openxmlformats.org/drawingml/2006/table">
            <a:tbl>
              <a:tblPr/>
              <a:tblGrid>
                <a:gridCol w="2493544"/>
                <a:gridCol w="1709860"/>
                <a:gridCol w="1500877"/>
                <a:gridCol w="1296643"/>
              </a:tblGrid>
              <a:tr h="142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Наименование поселения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по бюджетным и автономным учреждениям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по казённым учреждениям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latin typeface="Times New Roman"/>
                        </a:rPr>
                        <a:t>Всего по сп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Times New Roman"/>
                        </a:rPr>
                        <a:t>Управление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225,9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225,9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Times New Roman"/>
                        </a:rPr>
                        <a:t>Ленская больница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835,3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835,3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latin typeface="Times New Roman"/>
                        </a:rPr>
                        <a:t>Всего по району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1 061,2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1 061,2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1 061,2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1 061,2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00100" y="500042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Кредиторская задолженность на 01.10.2012г, тыс. руб.</a:t>
            </a:r>
            <a:endParaRPr lang="ru-RU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85728"/>
            <a:ext cx="67151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Дебиторская задолженность на 01.10.2012г, тыс. руб.</a:t>
            </a:r>
            <a:endParaRPr lang="ru-RU" sz="20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85852" y="1000107"/>
          <a:ext cx="6072230" cy="4214842"/>
        </p:xfrm>
        <a:graphic>
          <a:graphicData uri="http://schemas.openxmlformats.org/drawingml/2006/table">
            <a:tbl>
              <a:tblPr/>
              <a:tblGrid>
                <a:gridCol w="2162768"/>
                <a:gridCol w="1483041"/>
                <a:gridCol w="1301781"/>
                <a:gridCol w="1124640"/>
              </a:tblGrid>
              <a:tr h="982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Наименование поселения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по бюджетным и автономным учреждениям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по казённым учреждениям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/>
                        </a:rPr>
                        <a:t>Голдыревское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86,8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86,8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/>
                        </a:rPr>
                        <a:t>Кыласовское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/>
                        </a:rPr>
                        <a:t>Неволинское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/>
                        </a:rPr>
                        <a:t>Сергинское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13,6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13,6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/>
                        </a:rPr>
                        <a:t>Всего по сп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100,4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107,3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/>
                        </a:rPr>
                        <a:t>Администрация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/>
                        </a:rPr>
                        <a:t>Управление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376,1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376,1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7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/>
                        </a:rPr>
                        <a:t>Товарный, централизованный кредит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1 175,4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1 175,4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/>
                        </a:rPr>
                        <a:t>Всего по району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376,1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1 189,6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1 565,7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383,0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1 290,0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/>
                        </a:rPr>
                        <a:t>1 673,0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внимание!</a:t>
            </a:r>
            <a:endParaRPr lang="ru-RU" sz="6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i="1" dirty="0" smtClean="0"/>
              <a:t>Структура доходов бюджета Кунгурского муниципального района</a:t>
            </a:r>
            <a:br>
              <a:rPr lang="ru-RU" sz="2000" b="1" i="1" dirty="0" smtClean="0"/>
            </a:br>
            <a:r>
              <a:rPr lang="ru-RU" sz="2000" b="1" i="1" dirty="0" smtClean="0"/>
              <a:t>(Исполнено на 01.</a:t>
            </a:r>
            <a:r>
              <a:rPr lang="en-US" sz="2000" b="1" i="1" dirty="0" smtClean="0"/>
              <a:t>10</a:t>
            </a:r>
            <a:r>
              <a:rPr lang="ru-RU" sz="2000" b="1" i="1" dirty="0" smtClean="0"/>
              <a:t>.2012 г.)</a:t>
            </a:r>
            <a:br>
              <a:rPr lang="ru-RU" sz="2000" b="1" i="1" dirty="0" smtClean="0"/>
            </a:br>
            <a:endParaRPr lang="ru-RU" sz="1400" i="1" dirty="0" smtClean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11433684"/>
              </p:ext>
            </p:extLst>
          </p:nvPr>
        </p:nvGraphicFramePr>
        <p:xfrm>
          <a:off x="755576" y="1412776"/>
          <a:ext cx="79928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93006649"/>
              </p:ext>
            </p:extLst>
          </p:nvPr>
        </p:nvGraphicFramePr>
        <p:xfrm>
          <a:off x="467544" y="476672"/>
          <a:ext cx="8316924" cy="5616624"/>
        </p:xfrm>
        <a:graphic>
          <a:graphicData uri="http://schemas.openxmlformats.org/presentationml/2006/ole">
            <p:oleObj spid="_x0000_s28674" name="Лист" r:id="rId3" imgW="6600892" imgH="285751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2746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1600" b="1" i="1" dirty="0" smtClean="0"/>
              <a:t>Задолженность по налогам муниципальных учреждений КМР по состоянию на 01.</a:t>
            </a:r>
            <a:r>
              <a:rPr lang="en-US" sz="1600" b="1" i="1" dirty="0" smtClean="0"/>
              <a:t>10</a:t>
            </a:r>
            <a:r>
              <a:rPr lang="ru-RU" sz="1600" b="1" i="1" dirty="0" smtClean="0"/>
              <a:t>.2012</a:t>
            </a:r>
            <a:br>
              <a:rPr lang="ru-RU" sz="1600" b="1" i="1" dirty="0" smtClean="0"/>
            </a:br>
            <a:endParaRPr lang="ru-RU" sz="1600" b="1" i="1" dirty="0" smtClean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68044869"/>
              </p:ext>
            </p:extLst>
          </p:nvPr>
        </p:nvGraphicFramePr>
        <p:xfrm>
          <a:off x="1266825" y="400050"/>
          <a:ext cx="6610350" cy="6057900"/>
        </p:xfrm>
        <a:graphic>
          <a:graphicData uri="http://schemas.openxmlformats.org/presentationml/2006/ole">
            <p:oleObj spid="_x0000_s27653" name="Лист" r:id="rId3" imgW="6610359" imgH="6057846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45216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0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Исполнение расходов бюджета муниципального района за 9 мес. 2012 года, т.р.</a:t>
            </a:r>
            <a:endParaRPr lang="ru-RU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5" y="500040"/>
          <a:ext cx="8572563" cy="6195962"/>
        </p:xfrm>
        <a:graphic>
          <a:graphicData uri="http://schemas.openxmlformats.org/drawingml/2006/table">
            <a:tbl>
              <a:tblPr/>
              <a:tblGrid>
                <a:gridCol w="566942"/>
                <a:gridCol w="2482816"/>
                <a:gridCol w="772215"/>
                <a:gridCol w="772215"/>
                <a:gridCol w="772215"/>
                <a:gridCol w="772215"/>
                <a:gridCol w="772215"/>
                <a:gridCol w="772215"/>
                <a:gridCol w="439870"/>
                <a:gridCol w="449645"/>
              </a:tblGrid>
              <a:tr h="11274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Раз.,подраздел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Утвержденный годовой план на 2012 год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 годовой план на 2012 год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на 9 месяцев 2012 года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9 месяцев 2012 года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Остаток ассигнований 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испол.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Удел.вес в структуре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4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0100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    НЫЕ ВОПРОСЫ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44 232,5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51 822,7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7 590,2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37 755,9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36 559,6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1 196,3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96,8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5,3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1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0300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3 566,2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5 140,3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1 574,2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3 226,4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3 205,1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21,3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99,3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0400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157 374,0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201 465,4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44 091,4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78 003,7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62 496,6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15 507,1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80,1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9,1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4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0500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40 852,8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78 736,0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37 883,2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36 656,4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32 623,9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4 032,5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4,7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0600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125,4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125,4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0700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461 461,4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579 921,1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118 459,7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361 166,6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334 552,6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26 614,0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92,6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48,6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0800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 И КИНЕМАТОГРАФИЯ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11 749,0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38 750,6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27 001,6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15 254,6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9 622,6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5 632,0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63,1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0900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39 889,0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65 818,6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25 929,6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52 361,3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47 534,8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4 826,5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90,8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6,9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76 088,8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182 658,1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106 569,3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165 154,4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94 001,2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71 153,2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56,9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13,7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1 326,9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11 847,3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10 520,4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11 183,8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10 720,3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463,5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95,9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1,6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62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 БЮДЖЕТАМ СУБЪЕКТОВ РОССИЙСКОЙ ФЕДЕРАЦИИ И МУНИЦИПАЛЬНЫХ ОБРАЗОВАНИЙ ОБЩЕГО ХАРАКТЕРА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71 110,6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72 367,8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1 257,2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58 055,2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56 930,2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1 125,0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98,1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8,3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2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13" marR="5213" marT="5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ВСЕГО:</a:t>
                      </a:r>
                    </a:p>
                  </a:txBody>
                  <a:tcPr marL="5213" marR="5213" marT="5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907 776,6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1 288 653,4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380 876,8</a:t>
                      </a:r>
                    </a:p>
                  </a:txBody>
                  <a:tcPr marL="5213" marR="5213" marT="5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818 878,4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688 246,9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130 631,5</a:t>
                      </a:r>
                    </a:p>
                  </a:txBody>
                  <a:tcPr marL="5213" marR="5213" marT="5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84,0</a:t>
                      </a:r>
                    </a:p>
                  </a:txBody>
                  <a:tcPr marL="5213" marR="5213" marT="5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5213" marR="5213" marT="5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357166"/>
          <a:ext cx="6357982" cy="822960"/>
        </p:xfrm>
        <a:graphic>
          <a:graphicData uri="http://schemas.openxmlformats.org/drawingml/2006/table">
            <a:tbl>
              <a:tblPr/>
              <a:tblGrid>
                <a:gridCol w="6357982"/>
              </a:tblGrid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1" u="none" strike="noStrike" dirty="0" smtClean="0">
                          <a:latin typeface="Arial"/>
                        </a:rPr>
                        <a:t>Структура расходов бюджета Кунгурского муниципального района (уточнённый годовой план на 01.10.2012)</a:t>
                      </a:r>
                      <a:endParaRPr lang="ru-RU" sz="1800" b="1" i="1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785786" y="1285860"/>
          <a:ext cx="774864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00232" y="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"/>
            <a:r>
              <a:rPr lang="ru-RU" b="1" i="1" dirty="0" smtClean="0">
                <a:latin typeface="Arial"/>
              </a:rPr>
              <a:t>Структура расходов бюджета Кунгурского муниципального района (факт на 01.10.2012 г.)</a:t>
            </a:r>
            <a:endParaRPr lang="ru-RU" b="1" i="1" dirty="0">
              <a:latin typeface="Arial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85786" y="1285860"/>
          <a:ext cx="774864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2000" i="1" dirty="0" smtClean="0"/>
              <a:t>Анализ исполнения Целевых программ Кунгурского муниципального района </a:t>
            </a:r>
            <a:br>
              <a:rPr lang="ru-RU" sz="2000" i="1" dirty="0" smtClean="0"/>
            </a:br>
            <a:r>
              <a:rPr lang="ru-RU" sz="2000" i="1" dirty="0" smtClean="0"/>
              <a:t>за 9 мес. 2012 г., т.р.</a:t>
            </a:r>
            <a:endParaRPr lang="ru-RU" sz="2000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857232"/>
          <a:ext cx="8429681" cy="5769081"/>
        </p:xfrm>
        <a:graphic>
          <a:graphicData uri="http://schemas.openxmlformats.org/drawingml/2006/table">
            <a:tbl>
              <a:tblPr/>
              <a:tblGrid>
                <a:gridCol w="4118535"/>
                <a:gridCol w="704864"/>
                <a:gridCol w="704864"/>
                <a:gridCol w="704864"/>
                <a:gridCol w="704864"/>
                <a:gridCol w="704864"/>
                <a:gridCol w="786826"/>
              </a:tblGrid>
              <a:tr h="857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Наименование РЦП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Утв. годовой план 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/>
                        </a:rPr>
                        <a:t>Уточн. годовой план 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/>
                        </a:rPr>
                        <a:t>Уточн. план 9 мес.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/>
                        </a:rPr>
                        <a:t>Исполнено за 9 мес.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/>
                        </a:rPr>
                        <a:t>% исполнения (к плану 9 мес.)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/>
                        </a:rPr>
                        <a:t>% исполнения (к году)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7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Районная целевая программа "Развитие агропромышленного комплекса Кунгурского муниципального района на 2012-2014 годы"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5 000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7 000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3 630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3 630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100,0%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51,9%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7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Ведомственная целевая программа "Развитие малого и среднего предпринимательства в Кунгурском муниципальном районе на 2011-2013 годы"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460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460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56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46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82,3%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10,1%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7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Долгосрочная  целевая программа "Обеспечение жильем молодых семей в Кунгурском муниципальном районе на 2011-2015 годы"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3 809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1 222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1 222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100,0%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32,1%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Районная целевая программа адресной соц.помощи населению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67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67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100,0%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67,0%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7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Долгосрочная целевая программа "Развитие физической культуры, спорта и здорового образа жизни на территории Кунгурского муниципального района на 2009 - 2013 годы"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1 000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1 000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501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493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98,4%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49,3%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Ведомственная целевая программа "Талантливая молодежь Кунгурского муниципального района 2011-2012 годы"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195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195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0,0%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7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Ведомственная целевая программа "Развитие системы образования Кунгурского муниципального района на 2012-2014гг."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2 000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2 000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334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334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100,0%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16,7%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7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Ведомственная целевая программа "Культурное наследие: традиции, креативность, общение" Кунгурского муниципального района на 2012-2014 годы"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2 000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1 900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1 663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1 659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99,8%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87,3%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Комплексная целевая программа "Профилактика правонарушений в Кунгурском муниципальном районе на 2012-2013 годы"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1 200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1 200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100,0%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8,3%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 </a:t>
                      </a:r>
                      <a:r>
                        <a:rPr lang="ru-RU" sz="1200" b="1" i="0" u="none" strike="noStrike" dirty="0" smtClean="0">
                          <a:latin typeface="Times New Roman"/>
                        </a:rPr>
                        <a:t>ВСЕГО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/>
                        </a:rPr>
                        <a:t>11 855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/>
                        </a:rPr>
                        <a:t>17 664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/>
                        </a:rPr>
                        <a:t>7 573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Times New Roman"/>
                        </a:rPr>
                        <a:t>7 551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/>
                        </a:rPr>
                        <a:t>99,7%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Times New Roman"/>
                        </a:rPr>
                        <a:t>42,7%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214290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Информация о расходах на реализацию приоритетных региональных проектов, инвестиционных  проектов на 01.10.2012 г., тыс. руб.</a:t>
            </a:r>
            <a:endParaRPr lang="ru-RU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5" y="1000108"/>
          <a:ext cx="8215372" cy="5790020"/>
        </p:xfrm>
        <a:graphic>
          <a:graphicData uri="http://schemas.openxmlformats.org/drawingml/2006/table">
            <a:tbl>
              <a:tblPr/>
              <a:tblGrid>
                <a:gridCol w="2072956"/>
                <a:gridCol w="696865"/>
                <a:gridCol w="705687"/>
                <a:gridCol w="679224"/>
                <a:gridCol w="688044"/>
                <a:gridCol w="729210"/>
                <a:gridCol w="732151"/>
                <a:gridCol w="529265"/>
                <a:gridCol w="693926"/>
                <a:gridCol w="688044"/>
              </a:tblGrid>
              <a:tr h="8332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Наименование проекта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Предусмотрено в местном бюджете на 2012 год (уточненный план), руб.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Объем оплаченных работ (кассовые расходы) в 2012 году,  руб.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в том числе за счет: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в том числе за счет: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в том числе за счет: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10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бюджета Пермского края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местного бюджета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бюджета Пермского края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местного бюджета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бюджета Пермского края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местного бюджета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88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88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latin typeface="Arial"/>
                        </a:rPr>
                        <a:t> региональные проекты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67 981,2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50 908,3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17 072,9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17 191,0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4 790,3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12 400,7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"/>
                        </a:rPr>
                        <a:t>25,3%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"/>
                        </a:rPr>
                        <a:t>9,4%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"/>
                        </a:rPr>
                        <a:t>72,6%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88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"/>
                        </a:rPr>
                        <a:t>"Новая школа"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46 044,0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34 689,4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11 354,6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8 947,7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8 947,7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19,4%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78,8%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88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"/>
                        </a:rPr>
                        <a:t>"Качественное здравоохранение"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969,3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969,3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969,3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969,3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3777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"/>
                        </a:rPr>
                        <a:t>"Сельское жилье"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7 589,9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5 000,0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2 589,9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4 462,4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3 346,8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1 115,6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58,8%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66,9%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43,1%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44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"/>
                        </a:rPr>
                        <a:t>"Благоустройство"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3 690,2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3 000,0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690,2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288,9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288,9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7,8%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41,9%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5551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"/>
                        </a:rPr>
                        <a:t>"Муниципальные дороги"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85,8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85,8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566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Arial"/>
                        </a:rPr>
                        <a:t>"Приведение в нормативное состояние объектов социальной сферы"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9 092,0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6 653,9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2 438,1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2 522,7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474,2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2 048,4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27,7%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7,1%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84,0%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4554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"/>
                        </a:rPr>
                        <a:t>"Достойное жильё"(ликвидация аварийных домов)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509,9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509,9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3332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latin typeface="Arial"/>
                        </a:rPr>
                        <a:t> инвестиционные проекты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144 450,0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74 917,5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69 532,5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36 627,7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3 158,9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33 468,7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"/>
                        </a:rPr>
                        <a:t>25,4%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"/>
                        </a:rPr>
                        <a:t>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"/>
                        </a:rPr>
                        <a:t>48,1%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344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в т.ч. Строительство школы с.Бажуки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74 309,5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24 517,1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49 792,4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27 250,8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27 250,8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36,7%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54,7%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8884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"/>
                        </a:rPr>
                        <a:t>Нераспределенные средства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9 970,0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9 970,0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8884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222 401,2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135 795,8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86 605,4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53 818,6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7 949,3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"/>
                        </a:rPr>
                        <a:t>45 869,4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"/>
                        </a:rPr>
                        <a:t>24,2%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"/>
                        </a:rPr>
                        <a:t>5,9%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latin typeface="Arial"/>
                        </a:rPr>
                        <a:t>53,0%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1208</Words>
  <Application>Microsoft Office PowerPoint</Application>
  <PresentationFormat>Экран (4:3)</PresentationFormat>
  <Paragraphs>519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Лист</vt:lpstr>
      <vt:lpstr>Анализ исполнения бюджета Кунгурского МР на 1.10.2012г.                                                                                                                                                                                                                                                      Тыс.руб.</vt:lpstr>
      <vt:lpstr>Структура доходов бюджета Кунгурского муниципального района (Исполнено на 01.10.2012 г.) </vt:lpstr>
      <vt:lpstr>Слайд 3</vt:lpstr>
      <vt:lpstr>Задолженность по налогам муниципальных учреждений КМР по состоянию на 01.10.2012 </vt:lpstr>
      <vt:lpstr>Слайд 5</vt:lpstr>
      <vt:lpstr>Слайд 6</vt:lpstr>
      <vt:lpstr>Слайд 7</vt:lpstr>
      <vt:lpstr>Анализ исполнения Целевых программ Кунгурского муниципального района  за 9 мес. 2012 г., т.р.</vt:lpstr>
      <vt:lpstr>Слайд 9</vt:lpstr>
      <vt:lpstr>Слайд 10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kristel_iv</cp:lastModifiedBy>
  <cp:revision>31</cp:revision>
  <dcterms:modified xsi:type="dcterms:W3CDTF">2012-10-22T02:22:40Z</dcterms:modified>
</cp:coreProperties>
</file>