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58" r:id="rId9"/>
    <p:sldId id="260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fkr.local\main\&#1051;&#1080;&#1095;&#1085;&#1099;&#1077;%20&#1076;&#1086;&#1082;&#1091;&#1084;&#1077;&#1085;&#1090;&#1099;\kuznecova_ev\&#1052;&#1086;&#1080;%20&#1076;&#1086;&#1082;&#1091;&#1084;&#1077;&#1085;&#1090;&#1099;\&#1076;&#1086;&#1093;&#1086;&#1076;&#1099;\&#1076;&#1086;&#1093;&#1086;&#1076;&#1099;%202013\&#1079;&#1072;%201%20&#1082;&#107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risteliv\e$\2013-2015\&#1079;&#1072;&#1076;&#1072;&#1085;&#1080;&#1103;%202013\&#1082;%20&#1089;&#1086;&#1074;&#1077;&#1097;&#1072;&#1085;&#1080;&#1102;%20&#1087;&#1086;%20&#1080;&#1089;&#1087;&#1086;&#1083;&#1085;&#1077;&#1085;&#1080;&#1102;%20&#1073;&#1102;&#1076;&#1078;&#1077;&#1090;&#1072;%20&#1079;&#1072;%201%20&#1082;&#1074;.%202013%20&#1075;&#1086;&#1076;\&#1088;&#1072;&#1089;&#1093;.%20&#1087;&#1086;%20&#1089;&#1092;&#1077;&#1088;&#1072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risteliv\e$\2013-2015\&#1079;&#1072;&#1076;&#1072;&#1085;&#1080;&#1103;%202013\&#1082;%20&#1089;&#1086;&#1074;&#1077;&#1097;&#1072;&#1085;&#1080;&#1102;%20&#1087;&#1086;%20&#1080;&#1089;&#1087;&#1086;&#1083;&#1085;&#1077;&#1085;&#1080;&#1102;%20&#1073;&#1102;&#1076;&#1078;&#1077;&#1090;&#1072;%20&#1079;&#1072;%201%20&#1082;&#1074;.%202013%20&#1075;&#1086;&#1076;\&#1088;&#1072;&#1089;&#1093;.%20&#1087;&#1086;%20&#1089;&#1092;&#1077;&#1088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8114739334053839E-2"/>
                  <c:y val="6.0348155010035514E-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1.2189542483660136E-2"/>
                  <c:y val="-0.17248127991354018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5.239577865266843E-2"/>
                  <c:y val="6.8413167104111994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Лист3!$A$3:$A$5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безвозмезные</c:v>
                </c:pt>
              </c:strCache>
            </c:strRef>
          </c:cat>
          <c:val>
            <c:numRef>
              <c:f>Лист3!$B$3:$B$5</c:f>
              <c:numCache>
                <c:formatCode>General</c:formatCode>
                <c:ptCount val="3"/>
                <c:pt idx="0">
                  <c:v>34125.4</c:v>
                </c:pt>
                <c:pt idx="1">
                  <c:v>31628.9</c:v>
                </c:pt>
                <c:pt idx="2">
                  <c:v>189330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3"/>
              <c:layout>
                <c:manualLayout>
                  <c:x val="-2.5752886375245436E-4"/>
                  <c:y val="-0.115049678307328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 i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'уточ. план'!$AF$4:$AQ$4</c:f>
              <c:strCache>
                <c:ptCount val="11"/>
                <c:pt idx="0">
                  <c:v>Общегос. вопросы</c:v>
                </c:pt>
                <c:pt idx="1">
                  <c:v>Нац. безопасн. и прав. деят-ть</c:v>
                </c:pt>
                <c:pt idx="2">
                  <c:v>Нац. экономика</c:v>
                </c:pt>
                <c:pt idx="3">
                  <c:v>ЖКХ</c:v>
                </c:pt>
                <c:pt idx="4">
                  <c:v>Охр.окр.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Соцполитика</c:v>
                </c:pt>
                <c:pt idx="9">
                  <c:v>Спорт</c:v>
                </c:pt>
                <c:pt idx="10">
                  <c:v>МБТ</c:v>
                </c:pt>
              </c:strCache>
            </c:strRef>
          </c:cat>
          <c:val>
            <c:numRef>
              <c:f>'уточ. план'!$AF$5:$AQ$5</c:f>
              <c:numCache>
                <c:formatCode>#,##0.0</c:formatCode>
                <c:ptCount val="11"/>
                <c:pt idx="0">
                  <c:v>105259.23195999999</c:v>
                </c:pt>
                <c:pt idx="1">
                  <c:v>4747.8890000000001</c:v>
                </c:pt>
                <c:pt idx="2">
                  <c:v>164530.06365999999</c:v>
                </c:pt>
                <c:pt idx="3">
                  <c:v>87139.841099999991</c:v>
                </c:pt>
                <c:pt idx="4">
                  <c:v>125.4</c:v>
                </c:pt>
                <c:pt idx="5">
                  <c:v>589739.41128000012</c:v>
                </c:pt>
                <c:pt idx="6">
                  <c:v>15368.464</c:v>
                </c:pt>
                <c:pt idx="7">
                  <c:v>32566.37</c:v>
                </c:pt>
                <c:pt idx="8">
                  <c:v>120330.361</c:v>
                </c:pt>
                <c:pt idx="9">
                  <c:v>6466.8870000000006</c:v>
                </c:pt>
                <c:pt idx="10">
                  <c:v>82544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7540294726260908E-2"/>
          <c:y val="0.15025069997151747"/>
          <c:w val="0.84191134716118765"/>
          <c:h val="0.8213746388822565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7805864089301116"/>
                  <c:y val="-1.151200757282045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5217637530967368E-2"/>
                  <c:y val="0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3.1707179003812307E-2"/>
                  <c:y val="0.11981086374220473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6.8358240453454894E-3"/>
                  <c:y val="0.1770636204438514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1.1014959667672952E-3"/>
                  <c:y val="-2.327832341563069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 i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факт!$AF$4:$AQ$4</c:f>
              <c:strCache>
                <c:ptCount val="11"/>
                <c:pt idx="0">
                  <c:v>Общегос. вопросы</c:v>
                </c:pt>
                <c:pt idx="1">
                  <c:v>Нац. безопасн. и прав. деят-ть</c:v>
                </c:pt>
                <c:pt idx="2">
                  <c:v>Нац. экономика</c:v>
                </c:pt>
                <c:pt idx="3">
                  <c:v>ЖКХ</c:v>
                </c:pt>
                <c:pt idx="4">
                  <c:v>Охр.окр.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Соцполитика</c:v>
                </c:pt>
                <c:pt idx="9">
                  <c:v>Спорт</c:v>
                </c:pt>
                <c:pt idx="10">
                  <c:v>МБТ</c:v>
                </c:pt>
              </c:strCache>
            </c:strRef>
          </c:cat>
          <c:val>
            <c:numRef>
              <c:f>факт!$AF$5:$AQ$5</c:f>
              <c:numCache>
                <c:formatCode>#,##0</c:formatCode>
                <c:ptCount val="11"/>
                <c:pt idx="0">
                  <c:v>11477223.539999997</c:v>
                </c:pt>
                <c:pt idx="1">
                  <c:v>600366.66999999993</c:v>
                </c:pt>
                <c:pt idx="2">
                  <c:v>18562684.079999998</c:v>
                </c:pt>
                <c:pt idx="3">
                  <c:v>1853218.9</c:v>
                </c:pt>
                <c:pt idx="4">
                  <c:v>0</c:v>
                </c:pt>
                <c:pt idx="5">
                  <c:v>135299880.83000001</c:v>
                </c:pt>
                <c:pt idx="6">
                  <c:v>3079582.64</c:v>
                </c:pt>
                <c:pt idx="7">
                  <c:v>8570643</c:v>
                </c:pt>
                <c:pt idx="8">
                  <c:v>19507240.449999996</c:v>
                </c:pt>
                <c:pt idx="9">
                  <c:v>324878</c:v>
                </c:pt>
                <c:pt idx="10">
                  <c:v>24763201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2A4E7-DED6-4612-8074-4228A598F4C4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DC0F1-1EA6-47EE-B2AB-F50AC3C81B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117526-4A93-4C83-ADE5-2538D96BEC8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eaLnBrk="1" hangingPunct="1"/>
            <a:r>
              <a:rPr lang="ru-RU" sz="1800" b="1" smtClean="0"/>
              <a:t>Анализ исполнения бюджета Кунгурского МР на 1.0</a:t>
            </a:r>
            <a:r>
              <a:rPr lang="en-US" sz="1800" b="1" smtClean="0"/>
              <a:t>4</a:t>
            </a:r>
            <a:r>
              <a:rPr lang="ru-RU" sz="1800" b="1" smtClean="0"/>
              <a:t>.201</a:t>
            </a:r>
            <a:r>
              <a:rPr lang="en-US" sz="1800" b="1" smtClean="0"/>
              <a:t>3 </a:t>
            </a:r>
            <a:r>
              <a:rPr lang="ru-RU" sz="1800" b="1" smtClean="0"/>
              <a:t>г.</a:t>
            </a:r>
            <a:br>
              <a:rPr lang="ru-RU" sz="1800" b="1" smtClean="0"/>
            </a:br>
            <a:r>
              <a:rPr lang="ru-RU" sz="1600" smtClean="0"/>
              <a:t>                                                                                                                                 </a:t>
            </a:r>
            <a:r>
              <a:rPr lang="ru-RU" sz="1200" smtClean="0"/>
              <a:t>Тыс.руб.</a:t>
            </a:r>
            <a:endParaRPr lang="ru-RU" sz="1600" smtClean="0"/>
          </a:p>
        </p:txBody>
      </p:sp>
      <p:graphicFrame>
        <p:nvGraphicFramePr>
          <p:cNvPr id="13406" name="Group 1118"/>
          <p:cNvGraphicFramePr>
            <a:graphicFrameLocks noGrp="1"/>
          </p:cNvGraphicFramePr>
          <p:nvPr/>
        </p:nvGraphicFramePr>
        <p:xfrm>
          <a:off x="228600" y="792163"/>
          <a:ext cx="8686800" cy="5532440"/>
        </p:xfrm>
        <a:graphic>
          <a:graphicData uri="http://schemas.openxmlformats.org/drawingml/2006/table">
            <a:tbl>
              <a:tblPr/>
              <a:tblGrid>
                <a:gridCol w="4648200"/>
                <a:gridCol w="1219200"/>
                <a:gridCol w="1524000"/>
                <a:gridCol w="1295400"/>
              </a:tblGrid>
              <a:tr h="4910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доходов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I квартала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на 1.04.12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исп-я   I квартала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доходы физ.лиц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18387,8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18187,4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Единый налог на вмененный доход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1883,4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2144,1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Налог, взимаемый в связи с применение патентной системы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107,2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Транспортный налог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1878,9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Государственная пошлина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58,7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Арендная плата за земли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5750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7280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сдачи в аренду имущества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208,5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Платежи от государственных и муниципальных пр-ий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 поступления от использования имущества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Плата за негативное воздействие на окружающую среду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14555,9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2911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оказания платных услуг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71,3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реализации имущества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продажи земельных участков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478,1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Штрафы, санкции, возмещение ущерба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49,4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Невыясненные зачисления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 неналоговые доходы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 доходы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28578,7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45119,8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428608"/>
          <a:ext cx="8001057" cy="6016518"/>
        </p:xfrm>
        <a:graphic>
          <a:graphicData uri="http://schemas.openxmlformats.org/drawingml/2006/table">
            <a:tbl>
              <a:tblPr/>
              <a:tblGrid>
                <a:gridCol w="3760059"/>
                <a:gridCol w="2339108"/>
                <a:gridCol w="1901890"/>
              </a:tblGrid>
              <a:tr h="43130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latin typeface="Times New Roman"/>
                        </a:rPr>
                        <a:t>Просроченная дебиторская задолженность на 01.04.2013г, руб.</a:t>
                      </a:r>
                    </a:p>
                  </a:txBody>
                  <a:tcPr marL="7512" marR="7512" marT="7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По бюджетным и автономным учреждениям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По казенным учреждениям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Голдыревское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402 098,50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Моховское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39 500,00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Неволинское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4 552,85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203 028,00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Плехановское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79 111,28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Филипповское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2 455,00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Всего по сп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7 007,85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723 737,78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151 275,24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Ленская больница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29,69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Всего по району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151 304,93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11 850,00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Кредиты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1 155 404,60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ВСЕГО дебитор.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158 312,78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1 890 992,38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1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512" marR="7512" marT="7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512" marR="7512" marT="7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512" marR="7512" marT="75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512" marR="7512" marT="7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512" marR="7512" marT="7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512" marR="7512" marT="75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130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latin typeface="Times New Roman"/>
                        </a:rPr>
                        <a:t>Просроченная кредиторская задолженность на 01.04.2013г. , руб.</a:t>
                      </a:r>
                    </a:p>
                  </a:txBody>
                  <a:tcPr marL="7512" marR="7512" marT="7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0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Наименование поселения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По бюджетным и автономным учреждениям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По казенным учреждениям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Плехановское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79 111,28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Всего по сп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latin typeface="Times New Roman"/>
                        </a:rPr>
                        <a:t>79 111,28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16 930,30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Всего по району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latin typeface="Times New Roman"/>
                        </a:rPr>
                        <a:t>16 930,30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/>
                        </a:rPr>
                        <a:t>ВСЕГО кредитор.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latin typeface="Times New Roman"/>
                        </a:rPr>
                        <a:t>16 930,30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79 111,28</a:t>
                      </a:r>
                    </a:p>
                  </a:txBody>
                  <a:tcPr marL="7512" marR="7512" marT="7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ru-RU" sz="2000" b="1" i="1" smtClean="0"/>
              <a:t>Структура доходов консолидированного бюджета Кунгурского МР</a:t>
            </a:r>
            <a:br>
              <a:rPr lang="ru-RU" sz="2000" b="1" i="1" smtClean="0"/>
            </a:br>
            <a:r>
              <a:rPr lang="ru-RU" sz="2000" b="1" i="1" smtClean="0"/>
              <a:t>(Исполнено на 01.04.2013 г.)</a:t>
            </a:r>
            <a:br>
              <a:rPr lang="ru-RU" sz="2000" b="1" i="1" smtClean="0"/>
            </a:br>
            <a:r>
              <a:rPr lang="ru-RU" sz="1400" b="1" i="1" smtClean="0"/>
              <a:t>                            </a:t>
            </a:r>
            <a:r>
              <a:rPr lang="ru-RU" sz="1400" i="1" smtClean="0"/>
              <a:t>                                                                                                    тыс. руб.</a:t>
            </a:r>
            <a:endParaRPr lang="ru-RU" sz="2000" b="1" i="1" smtClean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381000" y="1295400"/>
          <a:ext cx="8153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Диаграмма 6"/>
          <p:cNvGraphicFramePr>
            <a:graphicFrameLocks/>
          </p:cNvGraphicFramePr>
          <p:nvPr/>
        </p:nvGraphicFramePr>
        <p:xfrm>
          <a:off x="406400" y="330200"/>
          <a:ext cx="8407400" cy="6426200"/>
        </p:xfrm>
        <a:graphic>
          <a:graphicData uri="http://schemas.openxmlformats.org/presentationml/2006/ole">
            <p:oleObj spid="_x0000_s19458" r:id="rId3" imgW="8407113" imgH="642574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381000"/>
            <a:ext cx="6629400" cy="62484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smtClean="0"/>
              <a:t>Задолженность</a:t>
            </a:r>
            <a:r>
              <a:rPr lang="ru-RU" smtClean="0"/>
              <a:t> </a:t>
            </a:r>
            <a:r>
              <a:rPr lang="ru-RU" sz="2000" smtClean="0"/>
              <a:t>по налогам по организациям финансируемых из бюджета Кунгурского района</a:t>
            </a:r>
            <a:endParaRPr lang="ru-RU" smtClean="0"/>
          </a:p>
        </p:txBody>
      </p:sp>
      <p:graphicFrame>
        <p:nvGraphicFramePr>
          <p:cNvPr id="6147" name="Объект 5"/>
          <p:cNvGraphicFramePr>
            <a:graphicFrameLocks noChangeAspect="1"/>
          </p:cNvGraphicFramePr>
          <p:nvPr/>
        </p:nvGraphicFramePr>
        <p:xfrm>
          <a:off x="533400" y="1143000"/>
          <a:ext cx="8153400" cy="5686425"/>
        </p:xfrm>
        <a:graphic>
          <a:graphicData uri="http://schemas.openxmlformats.org/presentationml/2006/ole">
            <p:oleObj spid="_x0000_s20482" name="Лист" r:id="rId3" imgW="6572205" imgH="5552954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Исполнение расходов бюджета муниципального района за 1 квартал 2013года</a:t>
            </a:r>
            <a:endParaRPr lang="ru-RU" i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500042"/>
          <a:ext cx="8929717" cy="6072229"/>
        </p:xfrm>
        <a:graphic>
          <a:graphicData uri="http://schemas.openxmlformats.org/drawingml/2006/table">
            <a:tbl>
              <a:tblPr/>
              <a:tblGrid>
                <a:gridCol w="548862"/>
                <a:gridCol w="2880552"/>
                <a:gridCol w="685105"/>
                <a:gridCol w="685105"/>
                <a:gridCol w="685105"/>
                <a:gridCol w="685105"/>
                <a:gridCol w="685105"/>
                <a:gridCol w="685105"/>
                <a:gridCol w="747388"/>
                <a:gridCol w="642285"/>
              </a:tblGrid>
              <a:tr h="16745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"/>
                        </a:rPr>
                        <a:t>Раз.,подраздел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Утвержденный годовой план на 2013 год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Уточненный  годовой план на 2013 год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Отклонение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Уточненный  план 1 квартала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Исполнено за 1 квартал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Остаток ассигнований 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испол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.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"/>
                        </a:rPr>
                        <a:t>Удел.вес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в структуре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01 00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55 677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105 259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49 583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11 977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11 477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95,8%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5,1%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03 00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4 748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4 748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795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600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195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75,5%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0,3%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04 00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131 017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164 530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33 513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18 857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18 563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295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98,4%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8,3%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05 00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51 046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87 140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36 094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4 877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1 853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3 024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38,0%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0,8%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06 00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125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125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0,0%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07 00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569 929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589 739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19 810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136 095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135 300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795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99,4%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60,4%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08 00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12 892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15 368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2 476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3 290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3 080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210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93,6%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1,4%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09 00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27 566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32 566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5 000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8 571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8 571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100,0%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3,8%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10 00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95 189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120 330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25 141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44 613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19 507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25 106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43,7%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8,7%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11 00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1 355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6 467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5 112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5 451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325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5 126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6,0%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0,1%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14 00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82 544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82 544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24 763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24 763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100,0%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latin typeface="Times New Roman"/>
                        </a:rPr>
                        <a:t>11,1%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Times New Roman"/>
                        </a:rPr>
                        <a:t>1 032 090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Times New Roman"/>
                        </a:rPr>
                        <a:t>1 208 818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Times New Roman"/>
                        </a:rPr>
                        <a:t>176 728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Times New Roman"/>
                        </a:rPr>
                        <a:t>259 290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Times New Roman"/>
                        </a:rPr>
                        <a:t>224 039</a:t>
                      </a:r>
                    </a:p>
                  </a:txBody>
                  <a:tcPr marL="7979" marR="7979" marT="7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Times New Roman"/>
                        </a:rPr>
                        <a:t>35 251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Times New Roman"/>
                        </a:rPr>
                        <a:t>86,4%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Times New Roman"/>
                        </a:rPr>
                        <a:t>100,0%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357166"/>
          <a:ext cx="6357982" cy="487680"/>
        </p:xfrm>
        <a:graphic>
          <a:graphicData uri="http://schemas.openxmlformats.org/drawingml/2006/table">
            <a:tbl>
              <a:tblPr/>
              <a:tblGrid>
                <a:gridCol w="6357982"/>
              </a:tblGrid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latin typeface="Arial"/>
                        </a:rPr>
                        <a:t>Структура расходов бюджета Кунгурского муниципального района (уточнённый годовой план)</a:t>
                      </a:r>
                      <a:endParaRPr lang="ru-RU" sz="1600" b="1" i="1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714348" y="1142984"/>
          <a:ext cx="774864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357166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b="1" i="1" dirty="0" smtClean="0">
                <a:latin typeface="Arial"/>
              </a:rPr>
              <a:t>Структура расходов бюджета Кунгурского муниципального района (факт на 01.04.2013 г.)</a:t>
            </a:r>
            <a:endParaRPr lang="ru-RU" b="1" i="1" dirty="0"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428736"/>
          <a:ext cx="8443971" cy="521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Анализ исполнения Целевых программ Кунгурского муниципального района за 1 квартал 2013 г.</a:t>
            </a:r>
            <a:endParaRPr lang="ru-RU" sz="20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857232"/>
          <a:ext cx="8572559" cy="5668528"/>
        </p:xfrm>
        <a:graphic>
          <a:graphicData uri="http://schemas.openxmlformats.org/drawingml/2006/table">
            <a:tbl>
              <a:tblPr/>
              <a:tblGrid>
                <a:gridCol w="4697125"/>
                <a:gridCol w="772634"/>
                <a:gridCol w="772634"/>
                <a:gridCol w="772634"/>
                <a:gridCol w="772634"/>
                <a:gridCol w="784898"/>
              </a:tblGrid>
              <a:tr h="764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Наименование целевой программы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Утв. план ассигнования 2013 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Ассигнования 2013 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Распр. КП - расходы 1кв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Исполнено за 1 квартал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% исполнения за 1 квартал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Районная целевая программа "Развитие агропромышленного комплекса Кунгурского муниципального района на 2012-2014 годы"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5 000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5 000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0,0%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Ведомственная целевая программа "Развитие малого и среднего предпринимательства в Кунгурском муниципальном районе на 2011-2013 годы"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460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460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Долгосрочная  целевая программа "Обеспечение жильем молодых семей в Кунгурском муниципальном районе на 2011-2015 годы"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4 521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1 841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0,0%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Долгосрочная целевая программа "Развитие физической культуры, спорта и здорового образа жизни на территории Кунгурского муниципального района на 2009 - 2013 годы"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1 000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1 000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279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264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94,7%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Ведомственная целевая программа "Молодежная политика Кунгурского муниципального района на 2013 - 2015 гг."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75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73,3%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Ведомственная целевая программа "Развитие системы образования Кунгурского муниципального района на 2012-2014гг."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24 766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24 766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962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962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100,0%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Ведомственная целевая программа "Культурное наследие: традиции,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креативность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, общение" Кунгурского муниципального района на 2012-2014 годы"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2 000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2 000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636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514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80,8%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Комплексная целевая программа "Профилактика правонарушений в Кунгурском муниципальном районе на 2012-2013 годы"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500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latin typeface="Times New Roman"/>
                        </a:rPr>
                        <a:t>100,0%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latin typeface="Times New Roman"/>
                        </a:rPr>
                        <a:t>ИТОГО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34 226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38 746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3 803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1 805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47,5%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844</Words>
  <PresentationFormat>Экран (4:3)</PresentationFormat>
  <Paragraphs>334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Диаграмма Microsoft Excel</vt:lpstr>
      <vt:lpstr>Лист Microsoft Excel</vt:lpstr>
      <vt:lpstr>Анализ исполнения бюджета Кунгурского МР на 1.04.2013 г.                                                                                                                                  Тыс.руб.</vt:lpstr>
      <vt:lpstr>Структура доходов консолидированного бюджета Кунгурского МР (Исполнено на 01.04.2013 г.)                                                                                                                                 тыс. руб.</vt:lpstr>
      <vt:lpstr>Слайд 3</vt:lpstr>
      <vt:lpstr>Слайд 4</vt:lpstr>
      <vt:lpstr>Задолженность по налогам по организациям финансируемых из бюджета Кунгурского района</vt:lpstr>
      <vt:lpstr>Слайд 6</vt:lpstr>
      <vt:lpstr>Слайд 7</vt:lpstr>
      <vt:lpstr>Слайд 8</vt:lpstr>
      <vt:lpstr>Анализ исполнения Целевых программ Кунгурского муниципального района за 1 квартал 2013 г.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kristel_iv</cp:lastModifiedBy>
  <cp:revision>14</cp:revision>
  <dcterms:modified xsi:type="dcterms:W3CDTF">2013-04-23T07:38:15Z</dcterms:modified>
</cp:coreProperties>
</file>