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61" r:id="rId3"/>
    <p:sldId id="263" r:id="rId4"/>
    <p:sldId id="257" r:id="rId5"/>
    <p:sldId id="323" r:id="rId6"/>
    <p:sldId id="264" r:id="rId7"/>
    <p:sldId id="260" r:id="rId8"/>
    <p:sldId id="283" r:id="rId9"/>
    <p:sldId id="284" r:id="rId10"/>
    <p:sldId id="289" r:id="rId11"/>
    <p:sldId id="290" r:id="rId12"/>
    <p:sldId id="293" r:id="rId13"/>
    <p:sldId id="298" r:id="rId14"/>
    <p:sldId id="321" r:id="rId15"/>
    <p:sldId id="322" r:id="rId1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3" autoAdjust="0"/>
  </p:normalViewPr>
  <p:slideViewPr>
    <p:cSldViewPr>
      <p:cViewPr varScale="1">
        <p:scale>
          <a:sx n="107" d="100"/>
          <a:sy n="107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избирателей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pPr>
              <a:solidFill>
                <a:schemeClr val="bg1"/>
              </a:solidFill>
              <a:ln w="76200">
                <a:solidFill>
                  <a:srgbClr val="FF0000"/>
                </a:solidFill>
              </a:ln>
            </c:spPr>
          </c:marker>
          <c:dLbls>
            <c:txPr>
              <a:bodyPr/>
              <a:lstStyle/>
              <a:p>
                <a:pPr>
                  <a:defRPr sz="24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18 сентября 2016г.</c:v>
                </c:pt>
                <c:pt idx="1">
                  <c:v>10 сентября 2017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35278</c:v>
                </c:pt>
                <c:pt idx="1">
                  <c:v>33678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Приняло участие</c:v>
                </c:pt>
              </c:strCache>
            </c:strRef>
          </c:tx>
          <c:spPr>
            <a:ln w="76200">
              <a:solidFill>
                <a:srgbClr val="00B050"/>
              </a:solidFill>
            </a:ln>
          </c:spPr>
          <c:marker>
            <c:spPr>
              <a:solidFill>
                <a:schemeClr val="bg1"/>
              </a:solidFill>
              <a:ln w="76200">
                <a:solidFill>
                  <a:srgbClr val="00B050"/>
                </a:solidFill>
              </a:ln>
            </c:spPr>
          </c:marker>
          <c:dLbls>
            <c:txPr>
              <a:bodyPr/>
              <a:lstStyle/>
              <a:p>
                <a:pPr>
                  <a:defRPr sz="2400" b="1">
                    <a:solidFill>
                      <a:srgbClr val="005426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18 сентября 2016г.</c:v>
                </c:pt>
                <c:pt idx="1">
                  <c:v>10 сентября 2017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13945</c:v>
                </c:pt>
                <c:pt idx="1">
                  <c:v>18044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092928"/>
        <c:axId val="74094464"/>
      </c:lineChart>
      <c:catAx>
        <c:axId val="74092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4094464"/>
        <c:crosses val="autoZero"/>
        <c:auto val="1"/>
        <c:lblAlgn val="ctr"/>
        <c:lblOffset val="100"/>
        <c:noMultiLvlLbl val="0"/>
      </c:catAx>
      <c:valAx>
        <c:axId val="74094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0929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47258170065574"/>
          <c:y val="2.6570048309178768E-2"/>
          <c:w val="0.53496285189762416"/>
          <c:h val="0.881489596409144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Явка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Лист1!$A$2:$A$20</c:f>
              <c:strCache>
                <c:ptCount val="19"/>
                <c:pt idx="0">
                  <c:v>Шадейское с/п</c:v>
                </c:pt>
                <c:pt idx="1">
                  <c:v>Филипповское с/п</c:v>
                </c:pt>
                <c:pt idx="2">
                  <c:v>Усть-Турское с/п</c:v>
                </c:pt>
                <c:pt idx="3">
                  <c:v>Троельжанское с/п</c:v>
                </c:pt>
                <c:pt idx="4">
                  <c:v>Тихановское с/п</c:v>
                </c:pt>
                <c:pt idx="5">
                  <c:v>Сергинское с/п</c:v>
                </c:pt>
                <c:pt idx="6">
                  <c:v>Плехановское с/п</c:v>
                </c:pt>
                <c:pt idx="7">
                  <c:v>Неволинское с/п</c:v>
                </c:pt>
                <c:pt idx="8">
                  <c:v>Насадское с/п</c:v>
                </c:pt>
                <c:pt idx="9">
                  <c:v>Моховое с/п</c:v>
                </c:pt>
                <c:pt idx="10">
                  <c:v>Мазунинское с/п</c:v>
                </c:pt>
                <c:pt idx="11">
                  <c:v>Ленское с/п</c:v>
                </c:pt>
                <c:pt idx="12">
                  <c:v>Кыласовское с/п</c:v>
                </c:pt>
                <c:pt idx="13">
                  <c:v>Комсомольское с/п</c:v>
                </c:pt>
                <c:pt idx="14">
                  <c:v>Калининское с/п </c:v>
                </c:pt>
                <c:pt idx="15">
                  <c:v>Зарубинское с/п</c:v>
                </c:pt>
                <c:pt idx="16">
                  <c:v>Ергачинское с/п</c:v>
                </c:pt>
                <c:pt idx="17">
                  <c:v>Голдыревское с/п</c:v>
                </c:pt>
                <c:pt idx="18">
                  <c:v>Бырминское с/п</c:v>
                </c:pt>
              </c:strCache>
            </c:strRef>
          </c:cat>
          <c:val>
            <c:numRef>
              <c:f>Лист1!$B$2:$B$20</c:f>
              <c:numCache>
                <c:formatCode>0.00%</c:formatCode>
                <c:ptCount val="19"/>
                <c:pt idx="0">
                  <c:v>0.34510000000000002</c:v>
                </c:pt>
                <c:pt idx="1">
                  <c:v>0.3296</c:v>
                </c:pt>
                <c:pt idx="2">
                  <c:v>0.62429999999999997</c:v>
                </c:pt>
                <c:pt idx="3">
                  <c:v>0.38219999999999998</c:v>
                </c:pt>
                <c:pt idx="4">
                  <c:v>0.58260000000000001</c:v>
                </c:pt>
                <c:pt idx="5">
                  <c:v>0.31990000000000002</c:v>
                </c:pt>
                <c:pt idx="6">
                  <c:v>0.3805</c:v>
                </c:pt>
                <c:pt idx="7" formatCode="0%">
                  <c:v>0.4</c:v>
                </c:pt>
                <c:pt idx="8">
                  <c:v>0.45540000000000003</c:v>
                </c:pt>
                <c:pt idx="9">
                  <c:v>0.3654</c:v>
                </c:pt>
                <c:pt idx="10">
                  <c:v>0.40089999999999998</c:v>
                </c:pt>
                <c:pt idx="11">
                  <c:v>0.39240000000000003</c:v>
                </c:pt>
                <c:pt idx="12">
                  <c:v>0.39389999999999997</c:v>
                </c:pt>
                <c:pt idx="13">
                  <c:v>0.3634</c:v>
                </c:pt>
                <c:pt idx="14">
                  <c:v>0.38109999999999999</c:v>
                </c:pt>
                <c:pt idx="15">
                  <c:v>0.37059999999999998</c:v>
                </c:pt>
                <c:pt idx="16">
                  <c:v>0.3795</c:v>
                </c:pt>
                <c:pt idx="17">
                  <c:v>0.45800000000000002</c:v>
                </c:pt>
                <c:pt idx="18">
                  <c:v>0.436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Лист1!$A$2:$A$20</c:f>
              <c:strCache>
                <c:ptCount val="19"/>
                <c:pt idx="0">
                  <c:v>Шадейское с/п</c:v>
                </c:pt>
                <c:pt idx="1">
                  <c:v>Филипповское с/п</c:v>
                </c:pt>
                <c:pt idx="2">
                  <c:v>Усть-Турское с/п</c:v>
                </c:pt>
                <c:pt idx="3">
                  <c:v>Троельжанское с/п</c:v>
                </c:pt>
                <c:pt idx="4">
                  <c:v>Тихановское с/п</c:v>
                </c:pt>
                <c:pt idx="5">
                  <c:v>Сергинское с/п</c:v>
                </c:pt>
                <c:pt idx="6">
                  <c:v>Плехановское с/п</c:v>
                </c:pt>
                <c:pt idx="7">
                  <c:v>Неволинское с/п</c:v>
                </c:pt>
                <c:pt idx="8">
                  <c:v>Насадское с/п</c:v>
                </c:pt>
                <c:pt idx="9">
                  <c:v>Моховое с/п</c:v>
                </c:pt>
                <c:pt idx="10">
                  <c:v>Мазунинское с/п</c:v>
                </c:pt>
                <c:pt idx="11">
                  <c:v>Ленское с/п</c:v>
                </c:pt>
                <c:pt idx="12">
                  <c:v>Кыласовское с/п</c:v>
                </c:pt>
                <c:pt idx="13">
                  <c:v>Комсомольское с/п</c:v>
                </c:pt>
                <c:pt idx="14">
                  <c:v>Калининское с/п </c:v>
                </c:pt>
                <c:pt idx="15">
                  <c:v>Зарубинское с/п</c:v>
                </c:pt>
                <c:pt idx="16">
                  <c:v>Ергачинское с/п</c:v>
                </c:pt>
                <c:pt idx="17">
                  <c:v>Голдыревское с/п</c:v>
                </c:pt>
                <c:pt idx="18">
                  <c:v>Бырминское с/п</c:v>
                </c:pt>
              </c:strCache>
            </c:strRef>
          </c:cat>
          <c:val>
            <c:numRef>
              <c:f>Лист1!$C$2:$C$20</c:f>
              <c:numCache>
                <c:formatCode>0.00%</c:formatCode>
                <c:ptCount val="19"/>
                <c:pt idx="0">
                  <c:v>0.65490000000000004</c:v>
                </c:pt>
                <c:pt idx="1">
                  <c:v>0.6704</c:v>
                </c:pt>
                <c:pt idx="2">
                  <c:v>0.37569999999999998</c:v>
                </c:pt>
                <c:pt idx="3">
                  <c:v>0.61780000000000002</c:v>
                </c:pt>
                <c:pt idx="4">
                  <c:v>0.41739999999999999</c:v>
                </c:pt>
                <c:pt idx="5">
                  <c:v>0.68010000000000004</c:v>
                </c:pt>
                <c:pt idx="6">
                  <c:v>0.61950000000000005</c:v>
                </c:pt>
                <c:pt idx="7" formatCode="0%">
                  <c:v>0.6</c:v>
                </c:pt>
                <c:pt idx="8">
                  <c:v>0.54459999999999997</c:v>
                </c:pt>
                <c:pt idx="9">
                  <c:v>0.63460000000000005</c:v>
                </c:pt>
                <c:pt idx="10">
                  <c:v>0.59909999999999997</c:v>
                </c:pt>
                <c:pt idx="11">
                  <c:v>0.60760000000000003</c:v>
                </c:pt>
                <c:pt idx="12">
                  <c:v>0.60609999999999997</c:v>
                </c:pt>
                <c:pt idx="13">
                  <c:v>0.63660000000000005</c:v>
                </c:pt>
                <c:pt idx="14">
                  <c:v>0.61890000000000001</c:v>
                </c:pt>
                <c:pt idx="15">
                  <c:v>0.62939999999999996</c:v>
                </c:pt>
                <c:pt idx="16">
                  <c:v>0.62050000000000005</c:v>
                </c:pt>
                <c:pt idx="17">
                  <c:v>0.54200000000000004</c:v>
                </c:pt>
                <c:pt idx="18">
                  <c:v>0.56399999999999995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990144"/>
        <c:axId val="75991680"/>
      </c:barChart>
      <c:catAx>
        <c:axId val="759901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5991680"/>
        <c:crosses val="autoZero"/>
        <c:auto val="1"/>
        <c:lblAlgn val="ctr"/>
        <c:lblOffset val="100"/>
        <c:noMultiLvlLbl val="0"/>
      </c:catAx>
      <c:valAx>
        <c:axId val="75991680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759901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012959317585344"/>
          <c:y val="2.79559236941362E-2"/>
          <c:w val="0.52540871693922853"/>
          <c:h val="0.9009725707798068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Явка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Лист1!$A$2:$A$20</c:f>
              <c:strCache>
                <c:ptCount val="19"/>
                <c:pt idx="0">
                  <c:v>Шадейское с/п</c:v>
                </c:pt>
                <c:pt idx="1">
                  <c:v>Филипповское с/п</c:v>
                </c:pt>
                <c:pt idx="2">
                  <c:v>Усть-Турское с/п</c:v>
                </c:pt>
                <c:pt idx="3">
                  <c:v>Троельжанское с/п</c:v>
                </c:pt>
                <c:pt idx="4">
                  <c:v>Тихановское с/п</c:v>
                </c:pt>
                <c:pt idx="5">
                  <c:v>Сергинское с/п</c:v>
                </c:pt>
                <c:pt idx="6">
                  <c:v>Плехановское с/п</c:v>
                </c:pt>
                <c:pt idx="7">
                  <c:v>Неволинское с/п</c:v>
                </c:pt>
                <c:pt idx="8">
                  <c:v>Насадское с/п</c:v>
                </c:pt>
                <c:pt idx="9">
                  <c:v>Моховое с/п</c:v>
                </c:pt>
                <c:pt idx="10">
                  <c:v>Мазунинское с/п</c:v>
                </c:pt>
                <c:pt idx="11">
                  <c:v>Ленское с/п</c:v>
                </c:pt>
                <c:pt idx="12">
                  <c:v>Кыласовское с/п</c:v>
                </c:pt>
                <c:pt idx="13">
                  <c:v>Комсомольское с/п</c:v>
                </c:pt>
                <c:pt idx="14">
                  <c:v>Калининское с/п </c:v>
                </c:pt>
                <c:pt idx="15">
                  <c:v>Зарубинское с/п</c:v>
                </c:pt>
                <c:pt idx="16">
                  <c:v>Ергачинское с/п</c:v>
                </c:pt>
                <c:pt idx="17">
                  <c:v>Голдыревское с/п</c:v>
                </c:pt>
                <c:pt idx="18">
                  <c:v>Бырминское с/п</c:v>
                </c:pt>
              </c:strCache>
            </c:strRef>
          </c:cat>
          <c:val>
            <c:numRef>
              <c:f>Лист1!$B$2:$B$20</c:f>
              <c:numCache>
                <c:formatCode>0.00%</c:formatCode>
                <c:ptCount val="19"/>
                <c:pt idx="0">
                  <c:v>0.57750000000000001</c:v>
                </c:pt>
                <c:pt idx="1">
                  <c:v>0.38569999999999999</c:v>
                </c:pt>
                <c:pt idx="2">
                  <c:v>0.68320000000000003</c:v>
                </c:pt>
                <c:pt idx="3">
                  <c:v>0.5181</c:v>
                </c:pt>
                <c:pt idx="4">
                  <c:v>0.74480000000000002</c:v>
                </c:pt>
                <c:pt idx="5">
                  <c:v>0.38569999999999999</c:v>
                </c:pt>
                <c:pt idx="6">
                  <c:v>0.51670000000000005</c:v>
                </c:pt>
                <c:pt idx="7">
                  <c:v>0.44269999999999998</c:v>
                </c:pt>
                <c:pt idx="8">
                  <c:v>0.70220000000000005</c:v>
                </c:pt>
                <c:pt idx="9">
                  <c:v>0.45629999999999998</c:v>
                </c:pt>
                <c:pt idx="10">
                  <c:v>0.57120000000000004</c:v>
                </c:pt>
                <c:pt idx="11">
                  <c:v>0.59050000000000002</c:v>
                </c:pt>
                <c:pt idx="12">
                  <c:v>0.57299999999999995</c:v>
                </c:pt>
                <c:pt idx="13">
                  <c:v>0.57869999999999999</c:v>
                </c:pt>
                <c:pt idx="14">
                  <c:v>0.59050000000000002</c:v>
                </c:pt>
                <c:pt idx="15">
                  <c:v>0.59240000000000004</c:v>
                </c:pt>
                <c:pt idx="16">
                  <c:v>0.52410000000000001</c:v>
                </c:pt>
                <c:pt idx="17">
                  <c:v>0.5746</c:v>
                </c:pt>
                <c:pt idx="18">
                  <c:v>0.56120000000000003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Лист1!$A$2:$A$20</c:f>
              <c:strCache>
                <c:ptCount val="19"/>
                <c:pt idx="0">
                  <c:v>Шадейское с/п</c:v>
                </c:pt>
                <c:pt idx="1">
                  <c:v>Филипповское с/п</c:v>
                </c:pt>
                <c:pt idx="2">
                  <c:v>Усть-Турское с/п</c:v>
                </c:pt>
                <c:pt idx="3">
                  <c:v>Троельжанское с/п</c:v>
                </c:pt>
                <c:pt idx="4">
                  <c:v>Тихановское с/п</c:v>
                </c:pt>
                <c:pt idx="5">
                  <c:v>Сергинское с/п</c:v>
                </c:pt>
                <c:pt idx="6">
                  <c:v>Плехановское с/п</c:v>
                </c:pt>
                <c:pt idx="7">
                  <c:v>Неволинское с/п</c:v>
                </c:pt>
                <c:pt idx="8">
                  <c:v>Насадское с/п</c:v>
                </c:pt>
                <c:pt idx="9">
                  <c:v>Моховое с/п</c:v>
                </c:pt>
                <c:pt idx="10">
                  <c:v>Мазунинское с/п</c:v>
                </c:pt>
                <c:pt idx="11">
                  <c:v>Ленское с/п</c:v>
                </c:pt>
                <c:pt idx="12">
                  <c:v>Кыласовское с/п</c:v>
                </c:pt>
                <c:pt idx="13">
                  <c:v>Комсомольское с/п</c:v>
                </c:pt>
                <c:pt idx="14">
                  <c:v>Калининское с/п </c:v>
                </c:pt>
                <c:pt idx="15">
                  <c:v>Зарубинское с/п</c:v>
                </c:pt>
                <c:pt idx="16">
                  <c:v>Ергачинское с/п</c:v>
                </c:pt>
                <c:pt idx="17">
                  <c:v>Голдыревское с/п</c:v>
                </c:pt>
                <c:pt idx="18">
                  <c:v>Бырминское с/п</c:v>
                </c:pt>
              </c:strCache>
            </c:strRef>
          </c:cat>
          <c:val>
            <c:numRef>
              <c:f>Лист1!$C$2:$C$20</c:f>
              <c:numCache>
                <c:formatCode>0.00%</c:formatCode>
                <c:ptCount val="19"/>
                <c:pt idx="0">
                  <c:v>0.42249999999999999</c:v>
                </c:pt>
                <c:pt idx="1">
                  <c:v>0.61309999999999998</c:v>
                </c:pt>
                <c:pt idx="2">
                  <c:v>0.31680000000000003</c:v>
                </c:pt>
                <c:pt idx="3">
                  <c:v>0.4819</c:v>
                </c:pt>
                <c:pt idx="4">
                  <c:v>0.25519999999999998</c:v>
                </c:pt>
                <c:pt idx="5">
                  <c:v>0.61429999999999996</c:v>
                </c:pt>
                <c:pt idx="6">
                  <c:v>0.48330000000000001</c:v>
                </c:pt>
                <c:pt idx="7">
                  <c:v>0.55730000000000002</c:v>
                </c:pt>
                <c:pt idx="8">
                  <c:v>0.29780000000000001</c:v>
                </c:pt>
                <c:pt idx="9">
                  <c:v>0.54369999999999996</c:v>
                </c:pt>
                <c:pt idx="10">
                  <c:v>0.42880000000000001</c:v>
                </c:pt>
                <c:pt idx="11">
                  <c:v>0.40949999999999998</c:v>
                </c:pt>
                <c:pt idx="12">
                  <c:v>0.42699999999999999</c:v>
                </c:pt>
                <c:pt idx="13">
                  <c:v>0.42130000000000001</c:v>
                </c:pt>
                <c:pt idx="14">
                  <c:v>0.40949999999999998</c:v>
                </c:pt>
                <c:pt idx="15">
                  <c:v>0.40760000000000002</c:v>
                </c:pt>
                <c:pt idx="16">
                  <c:v>0.47589999999999999</c:v>
                </c:pt>
                <c:pt idx="17">
                  <c:v>0.4254</c:v>
                </c:pt>
                <c:pt idx="18">
                  <c:v>0.43880000000000002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7564544"/>
        <c:axId val="77566336"/>
      </c:barChart>
      <c:catAx>
        <c:axId val="775645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77566336"/>
        <c:crosses val="autoZero"/>
        <c:auto val="1"/>
        <c:lblAlgn val="ctr"/>
        <c:lblOffset val="100"/>
        <c:noMultiLvlLbl val="0"/>
      </c:catAx>
      <c:valAx>
        <c:axId val="77566336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775645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Явка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76200">
                <a:solidFill>
                  <a:srgbClr val="FF0000"/>
                </a:solidFill>
              </a:ln>
              <a:effectLst/>
            </c:spPr>
          </c:marker>
          <c:dPt>
            <c:idx val="1"/>
            <c:bubble3D val="0"/>
            <c:spPr>
              <a:ln w="76200" cap="rnd">
                <a:solidFill>
                  <a:srgbClr val="FF0000"/>
                </a:solidFill>
                <a:round/>
              </a:ln>
              <a:effectLst/>
            </c:spPr>
          </c:dPt>
          <c:dPt>
            <c:idx val="2"/>
            <c:bubble3D val="0"/>
            <c:spPr>
              <a:ln w="76200" cap="rnd">
                <a:solidFill>
                  <a:srgbClr val="FF0000"/>
                </a:solidFill>
                <a:round/>
              </a:ln>
              <a:effectLst/>
            </c:spPr>
          </c:dPt>
          <c:dPt>
            <c:idx val="3"/>
            <c:bubble3D val="0"/>
            <c:spPr>
              <a:ln w="76200" cap="rnd">
                <a:solidFill>
                  <a:srgbClr val="FF0000"/>
                </a:solidFill>
                <a:round/>
              </a:ln>
              <a:effectLst/>
            </c:spPr>
          </c:dPt>
          <c:dPt>
            <c:idx val="4"/>
            <c:bubble3D val="0"/>
            <c:spPr>
              <a:ln w="76200" cap="rnd">
                <a:solidFill>
                  <a:srgbClr val="FF0000"/>
                </a:solidFill>
                <a:round/>
              </a:ln>
              <a:effectLst/>
            </c:spPr>
          </c:dPt>
          <c:dPt>
            <c:idx val="5"/>
            <c:bubble3D val="0"/>
            <c:spPr>
              <a:ln w="76200" cap="rnd">
                <a:solidFill>
                  <a:srgbClr val="FF0000"/>
                </a:solidFill>
                <a:round/>
              </a:ln>
              <a:effectLst/>
            </c:spPr>
          </c:dPt>
          <c:dPt>
            <c:idx val="6"/>
            <c:bubble3D val="0"/>
            <c:spPr>
              <a:ln w="76200" cap="rnd">
                <a:solidFill>
                  <a:srgbClr val="FF0000"/>
                </a:solidFill>
                <a:round/>
              </a:ln>
              <a:effectLst/>
            </c:spPr>
          </c:dPt>
          <c:dPt>
            <c:idx val="7"/>
            <c:bubble3D val="0"/>
            <c:spPr>
              <a:ln w="76200" cap="rnd">
                <a:solidFill>
                  <a:srgbClr val="FF0000"/>
                </a:solidFill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4.5577542938711656E-2"/>
                  <c:y val="-5.83584219222344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0701754385964927E-2"/>
                  <c:y val="-0.1004489211354403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793917207717486E-2"/>
                  <c:y val="-8.08066881692777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9027835336372429E-2"/>
                  <c:y val="-0.2070781858088955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8070175438596492E-2"/>
                  <c:y val="-8.92247880119187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222222222222244E-2"/>
                  <c:y val="-6.67765217648756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6374269005848062E-2"/>
                  <c:y val="-4.99403220795932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Лист1!$A$2:$A$10</c:f>
              <c:numCache>
                <c:formatCode>h:mm</c:formatCode>
                <c:ptCount val="9"/>
                <c:pt idx="0">
                  <c:v>0.33333333333333331</c:v>
                </c:pt>
                <c:pt idx="1">
                  <c:v>0.41666666666666702</c:v>
                </c:pt>
                <c:pt idx="2">
                  <c:v>0.5</c:v>
                </c:pt>
                <c:pt idx="3">
                  <c:v>0.58333333333333337</c:v>
                </c:pt>
                <c:pt idx="4">
                  <c:v>0.62500000000000056</c:v>
                </c:pt>
                <c:pt idx="5">
                  <c:v>0.75000000000000056</c:v>
                </c:pt>
                <c:pt idx="6">
                  <c:v>0.8333333333333337</c:v>
                </c:pt>
                <c:pt idx="7">
                  <c:v>0.91666666666666652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0</c:v>
                </c:pt>
                <c:pt idx="1">
                  <c:v>2572</c:v>
                </c:pt>
                <c:pt idx="2">
                  <c:v>4268</c:v>
                </c:pt>
                <c:pt idx="3" formatCode="#,##0">
                  <c:v>3379</c:v>
                </c:pt>
                <c:pt idx="4" formatCode="#,##0">
                  <c:v>1528</c:v>
                </c:pt>
                <c:pt idx="5">
                  <c:v>2949</c:v>
                </c:pt>
                <c:pt idx="6">
                  <c:v>1808</c:v>
                </c:pt>
                <c:pt idx="7">
                  <c:v>1535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011648"/>
        <c:axId val="84017536"/>
      </c:lineChart>
      <c:catAx>
        <c:axId val="84011648"/>
        <c:scaling>
          <c:orientation val="minMax"/>
        </c:scaling>
        <c:delete val="0"/>
        <c:axPos val="b"/>
        <c:numFmt formatCode="h: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017536"/>
        <c:crosses val="autoZero"/>
        <c:auto val="1"/>
        <c:lblAlgn val="ctr"/>
        <c:lblOffset val="100"/>
        <c:noMultiLvlLbl val="0"/>
      </c:catAx>
      <c:valAx>
        <c:axId val="84017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011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8852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B20D2DD6-354B-461B-A9A6-D4296F36E1A5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4"/>
            <a:ext cx="5408930" cy="3914864"/>
          </a:xfrm>
          <a:prstGeom prst="rect">
            <a:avLst/>
          </a:prstGeom>
        </p:spPr>
        <p:txBody>
          <a:bodyPr vert="horz" lIns="92885" tIns="46442" rIns="92885" bIns="4644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2"/>
            <a:ext cx="2929837" cy="498851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03F5EA69-85C1-424D-B24D-D000A58FB4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408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208912" cy="216024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Выборы губернатора Пермского края 2017 года</a:t>
            </a:r>
            <a:endParaRPr lang="ru-RU" sz="4400" dirty="0"/>
          </a:p>
        </p:txBody>
      </p:sp>
      <p:pic>
        <p:nvPicPr>
          <p:cNvPr id="4" name="Рисунок 3" descr="5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348880"/>
            <a:ext cx="6299348" cy="42016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Итоговое голосование по поселениям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33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сельского</a:t>
                      </a:r>
                      <a:r>
                        <a:rPr lang="ru-RU" baseline="0" dirty="0" smtClean="0"/>
                        <a:t> поселения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Процент явки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Бырминское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</a:t>
                      </a:r>
                      <a:r>
                        <a:rPr lang="en-US" dirty="0" smtClean="0"/>
                        <a:t>,8 %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Голдыревское</a:t>
                      </a:r>
                      <a:r>
                        <a:rPr lang="ru-RU" sz="2000" baseline="0" dirty="0" smtClean="0"/>
                        <a:t> с</a:t>
                      </a:r>
                      <a:r>
                        <a:rPr lang="en-US" sz="2000" baseline="0" dirty="0" smtClean="0"/>
                        <a:t>/</a:t>
                      </a:r>
                      <a:r>
                        <a:rPr lang="ru-RU" sz="2000" baseline="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</a:t>
                      </a:r>
                      <a:r>
                        <a:rPr lang="en-US" dirty="0" smtClean="0"/>
                        <a:t>,34</a:t>
                      </a:r>
                      <a:r>
                        <a:rPr lang="en-US" baseline="0" dirty="0" smtClean="0"/>
                        <a:t>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Ергачинское</a:t>
                      </a:r>
                      <a:r>
                        <a:rPr lang="ru-RU" sz="2000" baseline="0" dirty="0" smtClean="0"/>
                        <a:t> с</a:t>
                      </a:r>
                      <a:r>
                        <a:rPr lang="en-US" sz="2000" baseline="0" dirty="0" smtClean="0"/>
                        <a:t>/</a:t>
                      </a:r>
                      <a:r>
                        <a:rPr lang="ru-RU" sz="2000" baseline="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54,71</a:t>
                      </a:r>
                      <a:r>
                        <a:rPr lang="en-US" baseline="0" dirty="0" smtClean="0"/>
                        <a:t>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Зарубинское</a:t>
                      </a:r>
                      <a:r>
                        <a:rPr lang="ru-RU" sz="2000" baseline="0" dirty="0" smtClean="0"/>
                        <a:t> с</a:t>
                      </a:r>
                      <a:r>
                        <a:rPr lang="en-US" sz="2000" baseline="0" dirty="0" smtClean="0"/>
                        <a:t>/</a:t>
                      </a:r>
                      <a:r>
                        <a:rPr lang="ru-RU" sz="2000" baseline="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55,43 %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Калининское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59,05 %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Комсомольское</a:t>
                      </a:r>
                      <a:r>
                        <a:rPr lang="ru-RU" sz="2000" baseline="0" dirty="0" smtClean="0"/>
                        <a:t> с</a:t>
                      </a:r>
                      <a:r>
                        <a:rPr lang="en-US" sz="2000" baseline="0" dirty="0" smtClean="0"/>
                        <a:t>/</a:t>
                      </a:r>
                      <a:r>
                        <a:rPr lang="ru-RU" sz="2000" baseline="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51,69 %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Кыласовское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57,82 %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Ленское </a:t>
                      </a:r>
                      <a:r>
                        <a:rPr lang="en-US" sz="2000" dirty="0" smtClean="0"/>
                        <a:t>c/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59,24 %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Мазунинское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57,30 %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Моховое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45,63 %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Итоговое голосование по поселениям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396993"/>
              </p:ext>
            </p:extLst>
          </p:nvPr>
        </p:nvGraphicFramePr>
        <p:xfrm>
          <a:off x="304800" y="1554163"/>
          <a:ext cx="86868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r>
                        <a:rPr lang="ru-RU" baseline="0" dirty="0" smtClean="0"/>
                        <a:t> сельского поселения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Процент явки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Насадское</a:t>
                      </a:r>
                      <a:r>
                        <a:rPr lang="ru-RU" sz="2000" baseline="0" dirty="0" smtClean="0"/>
                        <a:t> с</a:t>
                      </a:r>
                      <a:r>
                        <a:rPr lang="en-US" sz="2000" baseline="0" dirty="0" smtClean="0"/>
                        <a:t>/</a:t>
                      </a:r>
                      <a:r>
                        <a:rPr lang="ru-RU" sz="2000" baseline="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70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,22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%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Неволинское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44,27 %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Плехановское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51,83 %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Сергинское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47,99</a:t>
                      </a:r>
                      <a:r>
                        <a:rPr lang="en-US" baseline="0" dirty="0" smtClean="0"/>
                        <a:t>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Тихановское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74,48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%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Троельжанское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57,12 %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Усть-Турское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68,32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%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Филипповское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38,57 %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Шадейское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57,75 %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Голосования по заявлениям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Всего было принято: </a:t>
            </a:r>
            <a:r>
              <a:rPr lang="ru-RU" sz="4800" b="1" dirty="0" smtClean="0"/>
              <a:t>1244</a:t>
            </a:r>
            <a:r>
              <a:rPr lang="ru-RU" dirty="0" smtClean="0"/>
              <a:t> заявления.</a:t>
            </a:r>
          </a:p>
          <a:p>
            <a:r>
              <a:rPr lang="ru-RU" dirty="0" smtClean="0"/>
              <a:t>Через ТИК: </a:t>
            </a:r>
            <a:r>
              <a:rPr lang="ru-RU" sz="4800" b="1" dirty="0" smtClean="0"/>
              <a:t>359</a:t>
            </a:r>
          </a:p>
          <a:p>
            <a:r>
              <a:rPr lang="ru-RU" dirty="0" smtClean="0"/>
              <a:t>Через МФЦ: </a:t>
            </a:r>
            <a:r>
              <a:rPr lang="ru-RU" sz="4800" b="1" dirty="0" smtClean="0"/>
              <a:t>561</a:t>
            </a:r>
          </a:p>
          <a:p>
            <a:r>
              <a:rPr lang="ru-RU" dirty="0" smtClean="0"/>
              <a:t>Через УИК: </a:t>
            </a:r>
            <a:r>
              <a:rPr lang="ru-RU" sz="4800" b="1" dirty="0" smtClean="0"/>
              <a:t>194</a:t>
            </a:r>
          </a:p>
          <a:p>
            <a:r>
              <a:rPr lang="ru-RU" dirty="0" smtClean="0"/>
              <a:t>С Других Территорий: </a:t>
            </a:r>
            <a:r>
              <a:rPr lang="ru-RU" sz="4800" b="1" dirty="0" smtClean="0"/>
              <a:t>130</a:t>
            </a:r>
          </a:p>
          <a:p>
            <a:r>
              <a:rPr lang="ru-RU" sz="4800" b="1" dirty="0" smtClean="0"/>
              <a:t>Из них проголосовало:</a:t>
            </a:r>
          </a:p>
          <a:p>
            <a:pPr marL="0" indent="0">
              <a:buNone/>
            </a:pPr>
            <a:r>
              <a:rPr lang="ru-RU" sz="4800" b="1" dirty="0"/>
              <a:t> </a:t>
            </a:r>
            <a:r>
              <a:rPr lang="ru-RU" sz="4800" b="1" dirty="0" smtClean="0"/>
              <a:t>          1056 избирателей (84,88 %)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96170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График голосования по району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2865872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200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референдума по поселениям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616757"/>
              </p:ext>
            </p:extLst>
          </p:nvPr>
        </p:nvGraphicFramePr>
        <p:xfrm>
          <a:off x="304800" y="1554163"/>
          <a:ext cx="86868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Приняло участие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Бырминское</a:t>
                      </a:r>
                      <a:r>
                        <a:rPr lang="ru-RU" dirty="0" smtClean="0"/>
                        <a:t> с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55,68 %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72,34 %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25,89</a:t>
                      </a:r>
                      <a:r>
                        <a:rPr lang="ru-RU" baseline="0" dirty="0" smtClean="0"/>
                        <a:t>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Голдыревское</a:t>
                      </a:r>
                      <a:r>
                        <a:rPr lang="ru-RU" dirty="0" smtClean="0"/>
                        <a:t> с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56,49 %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82,27 %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15,4 %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Ергачинское</a:t>
                      </a:r>
                      <a:r>
                        <a:rPr lang="ru-RU" dirty="0" smtClean="0"/>
                        <a:t> с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0,47</a:t>
                      </a:r>
                      <a:r>
                        <a:rPr lang="ru-RU" baseline="0" dirty="0" smtClean="0">
                          <a:solidFill>
                            <a:srgbClr val="00B050"/>
                          </a:solidFill>
                        </a:rPr>
                        <a:t> %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79,15 %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20,43 %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Зарубинское</a:t>
                      </a:r>
                      <a:r>
                        <a:rPr lang="ru-RU" dirty="0" smtClean="0"/>
                        <a:t> с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54,04 %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71,8 %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27,11</a:t>
                      </a:r>
                      <a:r>
                        <a:rPr lang="ru-RU" baseline="0" dirty="0" smtClean="0"/>
                        <a:t>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Калининское с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57,54 %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79,91 %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19,66 %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Комсомольское с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51,45 %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77,4 %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21,98 %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Кыласовское</a:t>
                      </a:r>
                      <a:r>
                        <a:rPr lang="ru-RU" dirty="0" smtClean="0"/>
                        <a:t> с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54,78 %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66,37 %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31,05 %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Ленское с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55,96 %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83,82 %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14,7 %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Мазунинское</a:t>
                      </a:r>
                      <a:r>
                        <a:rPr lang="ru-RU" dirty="0" smtClean="0"/>
                        <a:t> с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п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56,29 %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72,36 %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24,36 %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Моховское</a:t>
                      </a:r>
                      <a:r>
                        <a:rPr lang="ru-RU" dirty="0" smtClean="0"/>
                        <a:t> с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43,99 %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73,60 %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21,41 %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Насадское</a:t>
                      </a:r>
                      <a:r>
                        <a:rPr lang="ru-RU" dirty="0" smtClean="0"/>
                        <a:t> с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64,97 %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77,91 %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20,19 %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7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референдума по поселениям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33229"/>
              </p:ext>
            </p:extLst>
          </p:nvPr>
        </p:nvGraphicFramePr>
        <p:xfrm>
          <a:off x="304800" y="1554163"/>
          <a:ext cx="8686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976"/>
                <a:gridCol w="2092424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Приняло участие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Неволинское</a:t>
                      </a:r>
                      <a:r>
                        <a:rPr lang="ru-RU" dirty="0" smtClean="0"/>
                        <a:t> с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43,83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74,07 %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23,84 %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Плехановское с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46,64 %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73,89 %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25,04 %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Тихановское</a:t>
                      </a:r>
                      <a:r>
                        <a:rPr lang="ru-RU" dirty="0" smtClean="0"/>
                        <a:t> с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72,74 %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58,87 %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39,14 %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Троельжанское</a:t>
                      </a:r>
                      <a:r>
                        <a:rPr lang="ru-RU" dirty="0" smtClean="0"/>
                        <a:t> с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45,01 %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55,51 %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35,67 %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Усть-Турское</a:t>
                      </a:r>
                      <a:r>
                        <a:rPr lang="ru-RU" dirty="0" smtClean="0"/>
                        <a:t> с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68,77 %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77,59 %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18,01 %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Филипповское с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36,53 %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75,22 %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22,60</a:t>
                      </a:r>
                      <a:r>
                        <a:rPr lang="ru-RU" baseline="0" dirty="0" smtClean="0"/>
                        <a:t>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Шадейское</a:t>
                      </a:r>
                      <a:r>
                        <a:rPr lang="ru-RU" dirty="0" smtClean="0"/>
                        <a:t> с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55%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r>
                        <a:rPr lang="ru-RU" dirty="0" smtClean="0"/>
                        <a:t>,65</a:t>
                      </a:r>
                      <a:r>
                        <a:rPr lang="ru-RU" baseline="0" dirty="0" smtClean="0"/>
                        <a:t>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42,68 %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63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избирателей по району</a:t>
            </a:r>
            <a:endParaRPr lang="ru-RU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8531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18 сентября 2016 год </a:t>
            </a:r>
          </a:p>
          <a:p>
            <a:pPr>
              <a:buNone/>
            </a:pPr>
            <a:r>
              <a:rPr lang="ru-RU" dirty="0" smtClean="0"/>
              <a:t>Всего </a:t>
            </a:r>
            <a:r>
              <a:rPr lang="ru-RU" b="1" dirty="0" smtClean="0"/>
              <a:t>35.278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Приняло </a:t>
            </a:r>
            <a:r>
              <a:rPr lang="ru-RU" dirty="0" smtClean="0"/>
              <a:t>участие </a:t>
            </a:r>
            <a:r>
              <a:rPr lang="en-US" sz="4000" b="1" dirty="0" smtClean="0"/>
              <a:t>13.945</a:t>
            </a:r>
            <a:endParaRPr lang="ru-RU" sz="4000" b="1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10 сентября 2017 год </a:t>
            </a:r>
          </a:p>
          <a:p>
            <a:pPr>
              <a:buNone/>
            </a:pPr>
            <a:r>
              <a:rPr lang="ru-RU" dirty="0" smtClean="0"/>
              <a:t>Всего </a:t>
            </a:r>
            <a:r>
              <a:rPr lang="ru-RU" b="1" dirty="0" smtClean="0"/>
              <a:t>33.678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Приняло </a:t>
            </a:r>
            <a:r>
              <a:rPr lang="ru-RU" dirty="0" smtClean="0"/>
              <a:t>участие </a:t>
            </a:r>
            <a:r>
              <a:rPr lang="en-US" sz="4000" b="1" dirty="0" smtClean="0"/>
              <a:t>18.04</a:t>
            </a:r>
            <a:r>
              <a:rPr lang="ru-RU" sz="4000" b="1" dirty="0" smtClean="0"/>
              <a:t>9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избирателей по району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8441363"/>
              </p:ext>
            </p:extLst>
          </p:nvPr>
        </p:nvGraphicFramePr>
        <p:xfrm>
          <a:off x="0" y="1556792"/>
          <a:ext cx="8003232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вал 5"/>
          <p:cNvSpPr/>
          <p:nvPr/>
        </p:nvSpPr>
        <p:spPr>
          <a:xfrm>
            <a:off x="5796136" y="1124744"/>
            <a:ext cx="3059832" cy="2304256"/>
          </a:xfrm>
          <a:prstGeom prst="ellipse">
            <a:avLst/>
          </a:prstGeom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год уменьшилось количество избирателей на 1600 человек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24128" y="4509120"/>
            <a:ext cx="3240360" cy="21602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 Black" pitchFamily="34" charset="0"/>
                <a:cs typeface="Aharoni" pitchFamily="2" charset="-79"/>
              </a:rPr>
              <a:t>За год количество принявших участие людей в выборах выросло на 4099</a:t>
            </a:r>
            <a:endParaRPr lang="ru-RU" sz="20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571184" cy="1417638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избирателей на 18 сентября 2016 года по поселениям</a:t>
            </a:r>
            <a:endParaRPr lang="ru-RU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20" y="2204864"/>
          <a:ext cx="4104456" cy="4392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656184"/>
              </a:tblGrid>
              <a:tr h="645221">
                <a:tc>
                  <a:txBody>
                    <a:bodyPr/>
                    <a:lstStyle/>
                    <a:p>
                      <a:r>
                        <a:rPr lang="ru-RU" dirty="0" smtClean="0"/>
                        <a:t>Сельское поселение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r>
                        <a:rPr lang="en-US" baseline="0" dirty="0" smtClean="0"/>
                        <a:t>/ </a:t>
                      </a:r>
                      <a:r>
                        <a:rPr lang="ru-RU" baseline="0" dirty="0" smtClean="0"/>
                        <a:t>Явка</a:t>
                      </a:r>
                      <a:endParaRPr lang="ru-RU" dirty="0"/>
                    </a:p>
                  </a:txBody>
                  <a:tcPr/>
                </a:tc>
              </a:tr>
              <a:tr h="53532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Бырминское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1296 / 565</a:t>
                      </a:r>
                      <a:endParaRPr lang="ru-RU" sz="2000" dirty="0"/>
                    </a:p>
                  </a:txBody>
                  <a:tcPr/>
                </a:tc>
              </a:tr>
              <a:tr h="53532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Голдыревское</a:t>
                      </a:r>
                      <a:r>
                        <a:rPr lang="ru-RU" sz="2000" baseline="0" dirty="0" smtClean="0"/>
                        <a:t> с</a:t>
                      </a:r>
                      <a:r>
                        <a:rPr lang="en-US" sz="2000" baseline="0" dirty="0" smtClean="0"/>
                        <a:t>/</a:t>
                      </a:r>
                      <a:r>
                        <a:rPr lang="ru-RU" sz="2000" baseline="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1620 / 742</a:t>
                      </a:r>
                      <a:endParaRPr lang="ru-RU" sz="2000" dirty="0"/>
                    </a:p>
                  </a:txBody>
                  <a:tcPr/>
                </a:tc>
              </a:tr>
              <a:tr h="53532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Ергачинское</a:t>
                      </a:r>
                      <a:r>
                        <a:rPr lang="ru-RU" sz="2000" baseline="0" dirty="0" smtClean="0"/>
                        <a:t> с</a:t>
                      </a:r>
                      <a:r>
                        <a:rPr lang="en-US" sz="2000" baseline="0" dirty="0" smtClean="0"/>
                        <a:t>/</a:t>
                      </a:r>
                      <a:r>
                        <a:rPr lang="ru-RU" sz="2000" baseline="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1510 / 573</a:t>
                      </a:r>
                      <a:endParaRPr lang="ru-RU" sz="2000" dirty="0"/>
                    </a:p>
                  </a:txBody>
                  <a:tcPr/>
                </a:tc>
              </a:tr>
              <a:tr h="53532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Зарубинское</a:t>
                      </a:r>
                      <a:r>
                        <a:rPr lang="ru-RU" sz="2000" baseline="0" dirty="0" smtClean="0"/>
                        <a:t> с</a:t>
                      </a:r>
                      <a:r>
                        <a:rPr lang="en-US" sz="2000" baseline="0" dirty="0" smtClean="0"/>
                        <a:t>/</a:t>
                      </a:r>
                      <a:r>
                        <a:rPr lang="ru-RU" sz="2000" baseline="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1867 / </a:t>
                      </a:r>
                      <a:r>
                        <a:rPr lang="ru-RU" sz="2000" dirty="0" smtClean="0"/>
                        <a:t>692</a:t>
                      </a:r>
                      <a:endParaRPr lang="ru-RU" sz="2000" dirty="0"/>
                    </a:p>
                  </a:txBody>
                  <a:tcPr/>
                </a:tc>
              </a:tr>
              <a:tr h="53532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Калининское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2144 / 817</a:t>
                      </a:r>
                      <a:endParaRPr lang="ru-RU" sz="2000" dirty="0"/>
                    </a:p>
                  </a:txBody>
                  <a:tcPr/>
                </a:tc>
              </a:tr>
              <a:tr h="53532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Комсомольское</a:t>
                      </a:r>
                      <a:r>
                        <a:rPr lang="ru-RU" sz="2000" baseline="0" dirty="0" smtClean="0"/>
                        <a:t> с</a:t>
                      </a:r>
                      <a:r>
                        <a:rPr lang="en-US" sz="2000" baseline="0" dirty="0" smtClean="0"/>
                        <a:t>/</a:t>
                      </a:r>
                      <a:r>
                        <a:rPr lang="ru-RU" sz="2000" baseline="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2653 / </a:t>
                      </a:r>
                      <a:r>
                        <a:rPr lang="ru-RU" sz="2000" dirty="0" smtClean="0"/>
                        <a:t>964</a:t>
                      </a:r>
                      <a:endParaRPr lang="ru-RU" sz="2000" dirty="0"/>
                    </a:p>
                  </a:txBody>
                  <a:tcPr/>
                </a:tc>
              </a:tr>
              <a:tr h="53532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Кыласовское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2021 / 796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572000" y="1224240"/>
          <a:ext cx="4200129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2020"/>
                <a:gridCol w="166810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Сельское</a:t>
                      </a:r>
                      <a:r>
                        <a:rPr lang="ru-RU" baseline="0" dirty="0" smtClean="0"/>
                        <a:t> поселение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</a:t>
                      </a:r>
                      <a:r>
                        <a:rPr lang="en-US" dirty="0" smtClean="0"/>
                        <a:t>/ </a:t>
                      </a:r>
                      <a:r>
                        <a:rPr lang="ru-RU" dirty="0" smtClean="0"/>
                        <a:t>Явка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Ленское </a:t>
                      </a:r>
                      <a:r>
                        <a:rPr lang="en-US" sz="2000" dirty="0" smtClean="0"/>
                        <a:t>c/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2286 / 897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Мазунинское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1065 / 427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Моховое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2367 / 865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Насадское</a:t>
                      </a:r>
                      <a:r>
                        <a:rPr lang="ru-RU" sz="2000" baseline="0" dirty="0" smtClean="0"/>
                        <a:t> с</a:t>
                      </a:r>
                      <a:r>
                        <a:rPr lang="en-US" sz="2000" baseline="0" dirty="0" smtClean="0"/>
                        <a:t>/</a:t>
                      </a:r>
                      <a:r>
                        <a:rPr lang="ru-RU" sz="2000" baseline="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751</a:t>
                      </a:r>
                      <a:r>
                        <a:rPr lang="en-US" sz="2000" dirty="0" smtClean="0"/>
                        <a:t> / 342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Неволинское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2185 / 874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Плехановское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2460 / 936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Сергинское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1932 / 618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Тихановское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920 / 536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Троельжанское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1991 / 761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Усть-Турское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1581 / 987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Филипповское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2867 / 945</a:t>
                      </a:r>
                      <a:endParaRPr lang="ru-RU" sz="2000" dirty="0"/>
                    </a:p>
                  </a:txBody>
                  <a:tcPr/>
                </a:tc>
              </a:tr>
              <a:tr h="17722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Шадейское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1762 / 608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избирателей на 10 сентября 2017 года по поселениям</a:t>
            </a:r>
            <a:endParaRPr lang="ru-RU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772816"/>
          <a:ext cx="4104456" cy="4824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656184"/>
              </a:tblGrid>
              <a:tr h="904601">
                <a:tc>
                  <a:txBody>
                    <a:bodyPr/>
                    <a:lstStyle/>
                    <a:p>
                      <a:r>
                        <a:rPr lang="ru-RU" dirty="0" smtClean="0"/>
                        <a:t>Сельское поселение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К.И. 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 П.У.</a:t>
                      </a:r>
                      <a:endParaRPr lang="ru-RU" dirty="0"/>
                    </a:p>
                  </a:txBody>
                  <a:tcPr/>
                </a:tc>
              </a:tr>
              <a:tr h="55999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Бырминское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1233</a:t>
                      </a:r>
                      <a:r>
                        <a:rPr lang="en-US" sz="2000" dirty="0" smtClean="0"/>
                        <a:t> / 692</a:t>
                      </a:r>
                      <a:endParaRPr lang="ru-RU" sz="2000" dirty="0"/>
                    </a:p>
                  </a:txBody>
                  <a:tcPr/>
                </a:tc>
              </a:tr>
              <a:tr h="55999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Голдыревское</a:t>
                      </a:r>
                      <a:r>
                        <a:rPr lang="ru-RU" sz="2000" baseline="0" dirty="0" smtClean="0"/>
                        <a:t> с</a:t>
                      </a:r>
                      <a:r>
                        <a:rPr lang="en-US" sz="2000" baseline="0" dirty="0" smtClean="0"/>
                        <a:t>/</a:t>
                      </a:r>
                      <a:r>
                        <a:rPr lang="ru-RU" sz="2000" baseline="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1474</a:t>
                      </a:r>
                      <a:r>
                        <a:rPr lang="en-US" sz="2000" dirty="0" smtClean="0"/>
                        <a:t> / 847</a:t>
                      </a:r>
                      <a:endParaRPr lang="ru-RU" sz="2000" dirty="0"/>
                    </a:p>
                  </a:txBody>
                  <a:tcPr/>
                </a:tc>
              </a:tr>
              <a:tr h="55999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Ергачинское</a:t>
                      </a:r>
                      <a:r>
                        <a:rPr lang="ru-RU" sz="2000" baseline="0" dirty="0" smtClean="0"/>
                        <a:t> с</a:t>
                      </a:r>
                      <a:r>
                        <a:rPr lang="en-US" sz="2000" baseline="0" dirty="0" smtClean="0"/>
                        <a:t>/</a:t>
                      </a:r>
                      <a:r>
                        <a:rPr lang="ru-RU" sz="2000" baseline="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1427</a:t>
                      </a:r>
                      <a:r>
                        <a:rPr lang="en-US" sz="2000" dirty="0" smtClean="0"/>
                        <a:t> / 748</a:t>
                      </a:r>
                      <a:endParaRPr lang="ru-RU" sz="2000" dirty="0"/>
                    </a:p>
                  </a:txBody>
                  <a:tcPr/>
                </a:tc>
              </a:tr>
              <a:tr h="55999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Зарубинское</a:t>
                      </a:r>
                      <a:r>
                        <a:rPr lang="ru-RU" sz="2000" baseline="0" dirty="0" smtClean="0"/>
                        <a:t> с</a:t>
                      </a:r>
                      <a:r>
                        <a:rPr lang="en-US" sz="2000" baseline="0" dirty="0" smtClean="0"/>
                        <a:t>/</a:t>
                      </a:r>
                      <a:r>
                        <a:rPr lang="ru-RU" sz="2000" baseline="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1721</a:t>
                      </a:r>
                      <a:r>
                        <a:rPr lang="en-US" sz="2000" dirty="0" smtClean="0"/>
                        <a:t> / 940</a:t>
                      </a:r>
                      <a:endParaRPr lang="ru-RU" sz="2000" dirty="0"/>
                    </a:p>
                  </a:txBody>
                  <a:tcPr/>
                </a:tc>
              </a:tr>
              <a:tr h="55999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Калининское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2062</a:t>
                      </a:r>
                      <a:r>
                        <a:rPr lang="en-US" sz="2000" dirty="0" smtClean="0"/>
                        <a:t> / 1213</a:t>
                      </a:r>
                      <a:endParaRPr lang="ru-RU" sz="2000" dirty="0"/>
                    </a:p>
                  </a:txBody>
                  <a:tcPr/>
                </a:tc>
              </a:tr>
              <a:tr h="55999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Комсомольское</a:t>
                      </a:r>
                      <a:r>
                        <a:rPr lang="ru-RU" sz="2000" baseline="0" dirty="0" smtClean="0"/>
                        <a:t> с</a:t>
                      </a:r>
                      <a:r>
                        <a:rPr lang="en-US" sz="2000" baseline="0" dirty="0" smtClean="0"/>
                        <a:t>/</a:t>
                      </a:r>
                      <a:r>
                        <a:rPr lang="ru-RU" sz="2000" baseline="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2541</a:t>
                      </a:r>
                      <a:r>
                        <a:rPr lang="en-US" sz="2000" dirty="0" smtClean="0"/>
                        <a:t> / 1312</a:t>
                      </a:r>
                      <a:endParaRPr lang="ru-RU" sz="2000" dirty="0"/>
                    </a:p>
                  </a:txBody>
                  <a:tcPr/>
                </a:tc>
              </a:tr>
              <a:tr h="55999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Кыласовское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1927</a:t>
                      </a:r>
                      <a:r>
                        <a:rPr lang="en-US" sz="2000" dirty="0" smtClean="0"/>
                        <a:t> / 1096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427984" y="1136123"/>
          <a:ext cx="4429000" cy="5519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3811"/>
                <a:gridCol w="1805189"/>
              </a:tblGrid>
              <a:tr h="764721">
                <a:tc>
                  <a:txBody>
                    <a:bodyPr/>
                    <a:lstStyle/>
                    <a:p>
                      <a:r>
                        <a:rPr lang="ru-RU" dirty="0" smtClean="0"/>
                        <a:t>Сельское поселение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К.И. 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 П.У.</a:t>
                      </a:r>
                      <a:endParaRPr lang="ru-RU" dirty="0"/>
                    </a:p>
                  </a:txBody>
                  <a:tcPr/>
                </a:tc>
              </a:tr>
              <a:tr h="37918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Ленское </a:t>
                      </a:r>
                      <a:r>
                        <a:rPr lang="en-US" sz="2000" dirty="0" smtClean="0"/>
                        <a:t>c/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2187</a:t>
                      </a:r>
                      <a:r>
                        <a:rPr lang="en-US" sz="2000" dirty="0" smtClean="0"/>
                        <a:t> / 1264</a:t>
                      </a:r>
                      <a:endParaRPr lang="ru-RU" sz="2000" dirty="0"/>
                    </a:p>
                  </a:txBody>
                  <a:tcPr/>
                </a:tc>
              </a:tr>
              <a:tr h="37918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Мазунинское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994</a:t>
                      </a:r>
                      <a:r>
                        <a:rPr lang="en-US" sz="2000" dirty="0" smtClean="0"/>
                        <a:t> / 567</a:t>
                      </a:r>
                      <a:endParaRPr lang="ru-RU" sz="2000" dirty="0"/>
                    </a:p>
                  </a:txBody>
                  <a:tcPr/>
                </a:tc>
              </a:tr>
              <a:tr h="37918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Моховое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2387</a:t>
                      </a:r>
                      <a:r>
                        <a:rPr lang="en-US" sz="2000" dirty="0" smtClean="0"/>
                        <a:t> / 1134</a:t>
                      </a:r>
                      <a:endParaRPr lang="ru-RU" sz="2000" dirty="0"/>
                    </a:p>
                  </a:txBody>
                  <a:tcPr/>
                </a:tc>
              </a:tr>
              <a:tr h="37918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Насадское</a:t>
                      </a:r>
                      <a:r>
                        <a:rPr lang="ru-RU" sz="2000" baseline="0" dirty="0" smtClean="0"/>
                        <a:t> с</a:t>
                      </a:r>
                      <a:r>
                        <a:rPr lang="en-US" sz="2000" baseline="0" dirty="0" smtClean="0"/>
                        <a:t>/</a:t>
                      </a:r>
                      <a:r>
                        <a:rPr lang="ru-RU" sz="2000" baseline="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734</a:t>
                      </a:r>
                      <a:r>
                        <a:rPr lang="en-US" sz="2000" dirty="0" smtClean="0"/>
                        <a:t> / 514</a:t>
                      </a:r>
                      <a:endParaRPr lang="ru-RU" sz="2000" dirty="0"/>
                    </a:p>
                  </a:txBody>
                  <a:tcPr/>
                </a:tc>
              </a:tr>
              <a:tr h="37918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Неволинское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2045</a:t>
                      </a:r>
                      <a:r>
                        <a:rPr lang="en-US" sz="2000" dirty="0" smtClean="0"/>
                        <a:t> / 953</a:t>
                      </a:r>
                      <a:endParaRPr lang="ru-RU" sz="2000" dirty="0"/>
                    </a:p>
                  </a:txBody>
                  <a:tcPr/>
                </a:tc>
              </a:tr>
              <a:tr h="37918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Плехановское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2382</a:t>
                      </a:r>
                      <a:r>
                        <a:rPr lang="en-US" sz="2000" dirty="0" smtClean="0"/>
                        <a:t> / 1231</a:t>
                      </a:r>
                      <a:endParaRPr lang="ru-RU" sz="2000" dirty="0"/>
                    </a:p>
                  </a:txBody>
                  <a:tcPr/>
                </a:tc>
              </a:tr>
              <a:tr h="37918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Сергинское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1787</a:t>
                      </a:r>
                      <a:r>
                        <a:rPr lang="en-US" sz="2000" dirty="0" smtClean="0"/>
                        <a:t> /</a:t>
                      </a:r>
                      <a:r>
                        <a:rPr lang="en-US" sz="2000" baseline="0" dirty="0" smtClean="0"/>
                        <a:t> 752</a:t>
                      </a:r>
                      <a:endParaRPr lang="ru-RU" sz="2000" dirty="0"/>
                    </a:p>
                  </a:txBody>
                  <a:tcPr/>
                </a:tc>
              </a:tr>
              <a:tr h="37918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Тихановское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869</a:t>
                      </a:r>
                      <a:r>
                        <a:rPr lang="en-US" sz="2000" dirty="0" smtClean="0"/>
                        <a:t> / 645</a:t>
                      </a:r>
                      <a:endParaRPr lang="ru-RU" sz="2000" dirty="0"/>
                    </a:p>
                  </a:txBody>
                  <a:tcPr/>
                </a:tc>
              </a:tr>
              <a:tr h="37918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Троельжанское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1751</a:t>
                      </a:r>
                      <a:r>
                        <a:rPr lang="en-US" sz="2000" dirty="0" smtClean="0"/>
                        <a:t> / 968</a:t>
                      </a:r>
                      <a:endParaRPr lang="ru-RU" sz="2000" dirty="0"/>
                    </a:p>
                  </a:txBody>
                  <a:tcPr/>
                </a:tc>
              </a:tr>
              <a:tr h="37918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Усть-Турское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1534</a:t>
                      </a:r>
                      <a:r>
                        <a:rPr lang="en-US" sz="2000" dirty="0" smtClean="0"/>
                        <a:t> / 1055</a:t>
                      </a:r>
                      <a:endParaRPr lang="ru-RU" sz="2000" dirty="0"/>
                    </a:p>
                  </a:txBody>
                  <a:tcPr/>
                </a:tc>
              </a:tr>
              <a:tr h="37918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Филипповское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2846</a:t>
                      </a:r>
                      <a:r>
                        <a:rPr lang="en-US" sz="2000" dirty="0" smtClean="0"/>
                        <a:t> / 1107</a:t>
                      </a:r>
                      <a:endParaRPr lang="ru-RU" sz="2000" dirty="0"/>
                    </a:p>
                  </a:txBody>
                  <a:tcPr/>
                </a:tc>
              </a:tr>
              <a:tr h="37918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Шадейское с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1777</a:t>
                      </a:r>
                      <a:r>
                        <a:rPr lang="en-US" sz="2000" dirty="0" smtClean="0"/>
                        <a:t> /1006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97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избирателей на 18 сентября 2016 года по поселениям</a:t>
            </a:r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6557454"/>
              </p:ext>
            </p:extLst>
          </p:nvPr>
        </p:nvGraphicFramePr>
        <p:xfrm>
          <a:off x="0" y="1600200"/>
          <a:ext cx="7787208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Овал 10"/>
          <p:cNvSpPr/>
          <p:nvPr/>
        </p:nvSpPr>
        <p:spPr>
          <a:xfrm>
            <a:off x="6372200" y="4725144"/>
            <a:ext cx="2520280" cy="1944216"/>
          </a:xfrm>
          <a:prstGeom prst="ellipse">
            <a:avLst/>
          </a:prstGeom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Общий Процент голосования 39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,52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избирателей на 10 сентября 2017 года по поселениям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530162"/>
              </p:ext>
            </p:extLst>
          </p:nvPr>
        </p:nvGraphicFramePr>
        <p:xfrm>
          <a:off x="0" y="1412776"/>
          <a:ext cx="79248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вал 5"/>
          <p:cNvSpPr/>
          <p:nvPr/>
        </p:nvSpPr>
        <p:spPr>
          <a:xfrm>
            <a:off x="5831632" y="4293096"/>
            <a:ext cx="3312368" cy="206084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900" cmpd="sng">
                  <a:solidFill>
                    <a:schemeClr val="accent2">
                      <a:lumMod val="60000"/>
                      <a:lumOff val="4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Общий процент голосования 53</a:t>
            </a:r>
            <a:r>
              <a:rPr lang="en-US" sz="2400" b="1" dirty="0" smtClean="0">
                <a:ln w="900" cmpd="sng">
                  <a:solidFill>
                    <a:schemeClr val="accent2">
                      <a:lumMod val="60000"/>
                      <a:lumOff val="4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</a:t>
            </a:r>
            <a:r>
              <a:rPr lang="ru-RU" sz="2400" b="1" dirty="0" smtClean="0">
                <a:ln w="900" cmpd="sng">
                  <a:solidFill>
                    <a:schemeClr val="accent2">
                      <a:lumMod val="60000"/>
                      <a:lumOff val="4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56</a:t>
            </a:r>
            <a:endParaRPr lang="ru-RU" sz="2400" b="1" dirty="0">
              <a:ln w="900" cmpd="sng">
                <a:solidFill>
                  <a:schemeClr val="accent2">
                    <a:lumMod val="60000"/>
                    <a:lumOff val="4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итоги выборов в районе</a:t>
            </a:r>
            <a:endParaRPr lang="ru-RU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340768"/>
            <a:ext cx="7467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Проголосовало </a:t>
            </a:r>
            <a:r>
              <a:rPr lang="ru-RU" sz="4000" b="1" dirty="0" smtClean="0">
                <a:solidFill>
                  <a:schemeClr val="tx1"/>
                </a:solidFill>
              </a:rPr>
              <a:t>18.049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человек</a:t>
            </a:r>
            <a:r>
              <a:rPr lang="ru-RU" sz="4000" dirty="0" smtClean="0">
                <a:solidFill>
                  <a:schemeClr val="tx1"/>
                </a:solidFill>
              </a:rPr>
              <a:t>,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что </a:t>
            </a:r>
            <a:r>
              <a:rPr lang="ru-RU" sz="4000" dirty="0" smtClean="0">
                <a:solidFill>
                  <a:schemeClr val="tx1"/>
                </a:solidFill>
              </a:rPr>
              <a:t>составило </a:t>
            </a:r>
            <a:r>
              <a:rPr lang="ru-RU" sz="4000" b="1" dirty="0" smtClean="0">
                <a:solidFill>
                  <a:schemeClr val="tx1"/>
                </a:solidFill>
              </a:rPr>
              <a:t>53.56 % </a:t>
            </a:r>
            <a:r>
              <a:rPr lang="ru-RU" sz="4000" dirty="0" smtClean="0">
                <a:solidFill>
                  <a:schemeClr val="tx1"/>
                </a:solidFill>
              </a:rPr>
              <a:t>от общего количества </a:t>
            </a:r>
            <a:r>
              <a:rPr lang="ru-RU" sz="4000" dirty="0" smtClean="0">
                <a:solidFill>
                  <a:schemeClr val="tx1"/>
                </a:solidFill>
              </a:rPr>
              <a:t>избирателей,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из </a:t>
            </a:r>
            <a:r>
              <a:rPr lang="ru-RU" sz="4000" dirty="0" smtClean="0">
                <a:solidFill>
                  <a:schemeClr val="tx1"/>
                </a:solidFill>
              </a:rPr>
              <a:t>них </a:t>
            </a:r>
            <a:r>
              <a:rPr lang="ru-RU" sz="4000" b="1" dirty="0" smtClean="0">
                <a:solidFill>
                  <a:schemeClr val="tx1"/>
                </a:solidFill>
              </a:rPr>
              <a:t>85</a:t>
            </a:r>
            <a:r>
              <a:rPr lang="en-US" sz="4000" b="1" dirty="0" smtClean="0">
                <a:solidFill>
                  <a:schemeClr val="tx1"/>
                </a:solidFill>
              </a:rPr>
              <a:t>,</a:t>
            </a:r>
            <a:r>
              <a:rPr lang="ru-RU" sz="4000" b="1" dirty="0" smtClean="0">
                <a:solidFill>
                  <a:schemeClr val="tx1"/>
                </a:solidFill>
              </a:rPr>
              <a:t>10% </a:t>
            </a:r>
            <a:endParaRPr lang="ru-RU" sz="40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за </a:t>
            </a:r>
            <a:r>
              <a:rPr lang="ru-RU" sz="4000" dirty="0" smtClean="0">
                <a:solidFill>
                  <a:schemeClr val="tx1"/>
                </a:solidFill>
              </a:rPr>
              <a:t>М.Г. Решетникова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итоги по кандидатам</a:t>
            </a:r>
            <a:endParaRPr lang="ru-RU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err="1" smtClean="0">
                <a:solidFill>
                  <a:schemeClr val="tx1"/>
                </a:solidFill>
              </a:rPr>
              <a:t>Аликин</a:t>
            </a:r>
            <a:r>
              <a:rPr lang="ru-RU" sz="4400" dirty="0" smtClean="0">
                <a:solidFill>
                  <a:schemeClr val="tx1"/>
                </a:solidFill>
              </a:rPr>
              <a:t> В.Н. </a:t>
            </a:r>
            <a:r>
              <a:rPr lang="en-US" sz="4400" dirty="0" smtClean="0">
                <a:solidFill>
                  <a:schemeClr val="tx1"/>
                </a:solidFill>
              </a:rPr>
              <a:t>- </a:t>
            </a:r>
            <a:r>
              <a:rPr lang="ru-RU" sz="4400" dirty="0" smtClean="0">
                <a:solidFill>
                  <a:schemeClr val="tx1"/>
                </a:solidFill>
              </a:rPr>
              <a:t>2</a:t>
            </a:r>
            <a:r>
              <a:rPr lang="en-US" sz="4400" dirty="0" smtClean="0">
                <a:solidFill>
                  <a:schemeClr val="tx1"/>
                </a:solidFill>
              </a:rPr>
              <a:t>,12%</a:t>
            </a:r>
            <a:endParaRPr lang="ru-RU" sz="4400" dirty="0" smtClean="0">
              <a:solidFill>
                <a:schemeClr val="tx1"/>
              </a:solidFill>
            </a:endParaRPr>
          </a:p>
          <a:p>
            <a:r>
              <a:rPr lang="ru-RU" sz="4400" dirty="0" smtClean="0">
                <a:solidFill>
                  <a:schemeClr val="tx1"/>
                </a:solidFill>
              </a:rPr>
              <a:t>Постников О.С.</a:t>
            </a:r>
            <a:r>
              <a:rPr lang="en-US" sz="4400" dirty="0" smtClean="0">
                <a:solidFill>
                  <a:schemeClr val="tx1"/>
                </a:solidFill>
              </a:rPr>
              <a:t> – 3,</a:t>
            </a:r>
            <a:r>
              <a:rPr lang="ru-RU" sz="4400" dirty="0" smtClean="0">
                <a:solidFill>
                  <a:schemeClr val="tx1"/>
                </a:solidFill>
              </a:rPr>
              <a:t>29</a:t>
            </a:r>
            <a:r>
              <a:rPr lang="en-US" sz="4400" dirty="0" smtClean="0">
                <a:solidFill>
                  <a:schemeClr val="tx1"/>
                </a:solidFill>
              </a:rPr>
              <a:t>%</a:t>
            </a:r>
            <a:endParaRPr lang="ru-RU" sz="4400" dirty="0" smtClean="0">
              <a:solidFill>
                <a:schemeClr val="tx1"/>
              </a:solidFill>
            </a:endParaRPr>
          </a:p>
          <a:p>
            <a:r>
              <a:rPr lang="ru-RU" sz="4400" dirty="0" smtClean="0">
                <a:solidFill>
                  <a:schemeClr val="tx1"/>
                </a:solidFill>
              </a:rPr>
              <a:t>Степанов А.О.</a:t>
            </a:r>
            <a:r>
              <a:rPr lang="en-US" sz="4400" dirty="0" smtClean="0">
                <a:solidFill>
                  <a:schemeClr val="tx1"/>
                </a:solidFill>
              </a:rPr>
              <a:t> – 1,0</a:t>
            </a:r>
            <a:r>
              <a:rPr lang="ru-RU" sz="4400" dirty="0" smtClean="0">
                <a:solidFill>
                  <a:schemeClr val="tx1"/>
                </a:solidFill>
              </a:rPr>
              <a:t>6</a:t>
            </a:r>
            <a:r>
              <a:rPr lang="en-US" sz="4400" dirty="0" smtClean="0">
                <a:solidFill>
                  <a:schemeClr val="tx1"/>
                </a:solidFill>
              </a:rPr>
              <a:t>%</a:t>
            </a:r>
            <a:endParaRPr lang="ru-RU" sz="4400" dirty="0" smtClean="0">
              <a:solidFill>
                <a:schemeClr val="tx1"/>
              </a:solidFill>
            </a:endParaRPr>
          </a:p>
          <a:p>
            <a:r>
              <a:rPr lang="ru-RU" sz="4400" dirty="0" smtClean="0">
                <a:solidFill>
                  <a:schemeClr val="tx1"/>
                </a:solidFill>
              </a:rPr>
              <a:t>Решетников М.Г.</a:t>
            </a:r>
            <a:r>
              <a:rPr lang="en-US" sz="4400" dirty="0" smtClean="0">
                <a:solidFill>
                  <a:schemeClr val="tx1"/>
                </a:solidFill>
              </a:rPr>
              <a:t> – </a:t>
            </a:r>
            <a:r>
              <a:rPr lang="en-US" sz="4800" b="1" dirty="0" smtClean="0">
                <a:solidFill>
                  <a:schemeClr val="tx1"/>
                </a:solidFill>
              </a:rPr>
              <a:t>8</a:t>
            </a:r>
            <a:r>
              <a:rPr lang="ru-RU" sz="4800" b="1" dirty="0" smtClean="0">
                <a:solidFill>
                  <a:schemeClr val="tx1"/>
                </a:solidFill>
              </a:rPr>
              <a:t>5,1</a:t>
            </a:r>
            <a:r>
              <a:rPr lang="en-US" sz="4800" b="1" dirty="0" smtClean="0">
                <a:solidFill>
                  <a:schemeClr val="tx1"/>
                </a:solidFill>
              </a:rPr>
              <a:t>%</a:t>
            </a:r>
            <a:endParaRPr lang="ru-RU" sz="4800" b="1" dirty="0" smtClean="0">
              <a:solidFill>
                <a:schemeClr val="tx1"/>
              </a:solidFill>
            </a:endParaRPr>
          </a:p>
          <a:p>
            <a:r>
              <a:rPr lang="ru-RU" sz="4400" dirty="0" smtClean="0">
                <a:solidFill>
                  <a:schemeClr val="tx1"/>
                </a:solidFill>
              </a:rPr>
              <a:t>Филатова И.А.</a:t>
            </a:r>
            <a:r>
              <a:rPr lang="en-US" sz="4400" dirty="0" smtClean="0">
                <a:solidFill>
                  <a:schemeClr val="tx1"/>
                </a:solidFill>
              </a:rPr>
              <a:t> – 6,</a:t>
            </a:r>
            <a:r>
              <a:rPr lang="ru-RU" sz="4400" dirty="0" smtClean="0">
                <a:solidFill>
                  <a:schemeClr val="tx1"/>
                </a:solidFill>
              </a:rPr>
              <a:t>58</a:t>
            </a:r>
            <a:r>
              <a:rPr lang="en-US" sz="4400" dirty="0" smtClean="0">
                <a:solidFill>
                  <a:schemeClr val="tx1"/>
                </a:solidFill>
              </a:rPr>
              <a:t>%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</TotalTime>
  <Words>845</Words>
  <Application>Microsoft Office PowerPoint</Application>
  <PresentationFormat>Экран (4:3)</PresentationFormat>
  <Paragraphs>259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Выборы губернатора Пермского края 2017 года</vt:lpstr>
      <vt:lpstr>Количество избирателей по району</vt:lpstr>
      <vt:lpstr>Количество избирателей по району</vt:lpstr>
      <vt:lpstr>Количество избирателей на 18 сентября 2016 года по поселениям</vt:lpstr>
      <vt:lpstr>Количество избирателей на 10 сентября 2017 года по поселениям</vt:lpstr>
      <vt:lpstr>Количество избирателей на 18 сентября 2016 года по поселениям</vt:lpstr>
      <vt:lpstr>Количество избирателей на 10 сентября 2017 года по поселениям</vt:lpstr>
      <vt:lpstr>Общие итоги выборов в районе</vt:lpstr>
      <vt:lpstr>Общие итоги по кандидатам</vt:lpstr>
      <vt:lpstr>Итоговое голосование по поселениям</vt:lpstr>
      <vt:lpstr>Итоговое голосование по поселениям</vt:lpstr>
      <vt:lpstr>Голосования по заявлениям</vt:lpstr>
      <vt:lpstr>График голосования по району</vt:lpstr>
      <vt:lpstr>Итоги референдума по поселениям</vt:lpstr>
      <vt:lpstr>Итоги референдума по поселениям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Выборы губернатора Пермского края 2017 года</dc:title>
  <dc:creator>Мониторинг межнациональных отношений</dc:creator>
  <cp:lastModifiedBy>Сергей Леонидович Крохалев</cp:lastModifiedBy>
  <cp:revision>117</cp:revision>
  <dcterms:created xsi:type="dcterms:W3CDTF">2017-09-12T04:56:08Z</dcterms:created>
  <dcterms:modified xsi:type="dcterms:W3CDTF">2017-10-20T07:36:18Z</dcterms:modified>
</cp:coreProperties>
</file>