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78" r:id="rId5"/>
    <p:sldId id="311" r:id="rId6"/>
    <p:sldId id="308" r:id="rId7"/>
    <p:sldId id="288" r:id="rId8"/>
    <p:sldId id="261" r:id="rId9"/>
    <p:sldId id="309" r:id="rId10"/>
    <p:sldId id="290" r:id="rId11"/>
    <p:sldId id="303" r:id="rId12"/>
    <p:sldId id="301" r:id="rId13"/>
    <p:sldId id="302" r:id="rId14"/>
    <p:sldId id="305" r:id="rId15"/>
    <p:sldId id="310" r:id="rId16"/>
    <p:sldId id="294" r:id="rId17"/>
    <p:sldId id="304" r:id="rId18"/>
    <p:sldId id="295" r:id="rId19"/>
    <p:sldId id="296" r:id="rId20"/>
    <p:sldId id="293" r:id="rId21"/>
    <p:sldId id="298" r:id="rId22"/>
    <p:sldId id="307" r:id="rId23"/>
    <p:sldId id="306" r:id="rId24"/>
    <p:sldId id="312" r:id="rId25"/>
    <p:sldId id="30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60"/>
      <c:perspective val="0"/>
    </c:view3D>
    <c:plotArea>
      <c:layout>
        <c:manualLayout>
          <c:layoutTarget val="inner"/>
          <c:xMode val="edge"/>
          <c:yMode val="edge"/>
          <c:x val="0.11496913580246913"/>
          <c:y val="0.16675721829807283"/>
          <c:w val="0.84104938271604934"/>
          <c:h val="0.72643656167759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0.25782890642538681"/>
                  <c:y val="-4.687546454149853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Общегосударственные вопросы
18%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5.785990472699231E-2"/>
                  <c:y val="-0.206092711138511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Осуществление первичного воинского учета
1%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3.2681303358994031E-2"/>
                  <c:y val="1.373282467832215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Национальная безопасность 
1%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6.3285199530549799E-2"/>
                  <c:y val="0.1921140217597107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Национальная экономика
2%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9.8115426403069986E-2"/>
                  <c:y val="-3.726131368815053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Жилищно-коммунальное хозяйство
39%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-0.15322439729756027"/>
                  <c:y val="-3.781140057928009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Социальное обеспечение населения
1%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0.11549710800038891"/>
                  <c:y val="-0.1914832268845328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
38%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Осуществление первичного воинского учета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Социальное обеспечение населения</c:v>
                </c:pt>
                <c:pt idx="6">
                  <c:v>КУЛЬТУРА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39</c:v>
                </c:pt>
                <c:pt idx="5">
                  <c:v>1</c:v>
                </c:pt>
                <c:pt idx="6">
                  <c:v>38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076AF-584E-4984-A861-01880DE8EE19}" type="doc">
      <dgm:prSet loTypeId="urn:microsoft.com/office/officeart/2005/8/layout/radial6" loCatId="cycle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36D0B-113C-440D-B02C-7602BC9F14E4}">
      <dgm:prSet phldrT="[Текст]" custT="1"/>
      <dgm:spPr/>
      <dgm:t>
        <a:bodyPr/>
        <a:lstStyle/>
        <a:p>
          <a:r>
            <a:rPr lang="ru-RU" sz="2000" dirty="0" err="1" smtClean="0"/>
            <a:t>Шадейское</a:t>
          </a:r>
          <a:r>
            <a:rPr lang="ru-RU" sz="2000" dirty="0" smtClean="0"/>
            <a:t> поселение</a:t>
          </a:r>
          <a:endParaRPr lang="ru-RU" sz="2000" dirty="0"/>
        </a:p>
      </dgm:t>
    </dgm:pt>
    <dgm:pt modelId="{134796D6-D689-47EC-AF1E-7B7529DFF1E7}" type="parTrans" cxnId="{B354336D-2B2D-4E70-9967-F6A9864F5248}">
      <dgm:prSet/>
      <dgm:spPr/>
      <dgm:t>
        <a:bodyPr/>
        <a:lstStyle/>
        <a:p>
          <a:endParaRPr lang="ru-RU"/>
        </a:p>
      </dgm:t>
    </dgm:pt>
    <dgm:pt modelId="{84501EEB-3B43-4959-926B-B1163C3D447B}" type="sibTrans" cxnId="{B354336D-2B2D-4E70-9967-F6A9864F5248}">
      <dgm:prSet/>
      <dgm:spPr/>
      <dgm:t>
        <a:bodyPr/>
        <a:lstStyle/>
        <a:p>
          <a:endParaRPr lang="ru-RU"/>
        </a:p>
      </dgm:t>
    </dgm:pt>
    <dgm:pt modelId="{86010204-274F-4F8C-9A6B-509FC64100E7}">
      <dgm:prSet phldrT="[Текст]" custT="1"/>
      <dgm:spPr/>
      <dgm:t>
        <a:bodyPr/>
        <a:lstStyle/>
        <a:p>
          <a:r>
            <a:rPr lang="ru-RU" sz="1600" b="1" dirty="0" smtClean="0"/>
            <a:t>Администрация Шадейского сельского поселения</a:t>
          </a:r>
          <a:endParaRPr lang="ru-RU" sz="1600" b="1" dirty="0"/>
        </a:p>
      </dgm:t>
    </dgm:pt>
    <dgm:pt modelId="{9715C97F-1418-499F-A542-18887EA52218}" type="parTrans" cxnId="{A3455681-73F8-477B-B170-0AFE8D7CEFD2}">
      <dgm:prSet/>
      <dgm:spPr/>
      <dgm:t>
        <a:bodyPr/>
        <a:lstStyle/>
        <a:p>
          <a:endParaRPr lang="ru-RU"/>
        </a:p>
      </dgm:t>
    </dgm:pt>
    <dgm:pt modelId="{08FC0011-F7A9-4107-9936-275BA0E09EBE}" type="sibTrans" cxnId="{A3455681-73F8-477B-B170-0AFE8D7CEFD2}">
      <dgm:prSet/>
      <dgm:spPr/>
      <dgm:t>
        <a:bodyPr/>
        <a:lstStyle/>
        <a:p>
          <a:endParaRPr lang="ru-RU" sz="1400"/>
        </a:p>
      </dgm:t>
    </dgm:pt>
    <dgm:pt modelId="{53551F01-75C2-43D2-860B-033E17346AFF}">
      <dgm:prSet phldrT="[Текст]" custT="1"/>
      <dgm:spPr/>
      <dgm:t>
        <a:bodyPr/>
        <a:lstStyle/>
        <a:p>
          <a:r>
            <a:rPr lang="ru-RU" sz="2400" dirty="0" smtClean="0"/>
            <a:t>Совет депутатов</a:t>
          </a:r>
          <a:endParaRPr lang="ru-RU" sz="2400" dirty="0"/>
        </a:p>
      </dgm:t>
    </dgm:pt>
    <dgm:pt modelId="{600B7899-165D-4680-8E59-7DEB3AE89628}" type="parTrans" cxnId="{04446964-FE76-496E-BDDC-A17266C9464F}">
      <dgm:prSet/>
      <dgm:spPr/>
      <dgm:t>
        <a:bodyPr/>
        <a:lstStyle/>
        <a:p>
          <a:endParaRPr lang="ru-RU"/>
        </a:p>
      </dgm:t>
    </dgm:pt>
    <dgm:pt modelId="{AD0C8F46-8BB2-44F2-9091-7A00A2BB8B97}" type="sibTrans" cxnId="{04446964-FE76-496E-BDDC-A17266C9464F}">
      <dgm:prSet/>
      <dgm:spPr/>
      <dgm:t>
        <a:bodyPr/>
        <a:lstStyle/>
        <a:p>
          <a:endParaRPr lang="ru-RU" sz="1400"/>
        </a:p>
      </dgm:t>
    </dgm:pt>
    <dgm:pt modelId="{DE585B57-CA9D-4425-B98C-151F4CF66CDE}">
      <dgm:prSet phldrT="[Текст]" custT="1"/>
      <dgm:spPr/>
      <dgm:t>
        <a:bodyPr/>
        <a:lstStyle/>
        <a:p>
          <a:r>
            <a:rPr lang="ru-RU" sz="1800" dirty="0" err="1" smtClean="0"/>
            <a:t>Шадейский</a:t>
          </a:r>
          <a:r>
            <a:rPr lang="ru-RU" sz="1800" dirty="0" smtClean="0"/>
            <a:t> Центр Досуга</a:t>
          </a:r>
          <a:endParaRPr lang="ru-RU" sz="1800" dirty="0"/>
        </a:p>
      </dgm:t>
    </dgm:pt>
    <dgm:pt modelId="{B3062391-920A-421E-AFC5-3077CA6974AA}" type="parTrans" cxnId="{4FFCF011-0912-4B11-A783-3EDA4534D933}">
      <dgm:prSet/>
      <dgm:spPr/>
      <dgm:t>
        <a:bodyPr/>
        <a:lstStyle/>
        <a:p>
          <a:endParaRPr lang="ru-RU"/>
        </a:p>
      </dgm:t>
    </dgm:pt>
    <dgm:pt modelId="{46E8A717-BD2A-4CE1-900E-DB10F0A8DDEE}" type="sibTrans" cxnId="{4FFCF011-0912-4B11-A783-3EDA4534D933}">
      <dgm:prSet/>
      <dgm:spPr/>
      <dgm:t>
        <a:bodyPr/>
        <a:lstStyle/>
        <a:p>
          <a:endParaRPr lang="ru-RU"/>
        </a:p>
      </dgm:t>
    </dgm:pt>
    <dgm:pt modelId="{91F42D59-6285-4C62-A39C-BC331E66AA59}">
      <dgm:prSet phldrT="[Текст]"/>
      <dgm:spPr/>
      <dgm:t>
        <a:bodyPr/>
        <a:lstStyle/>
        <a:p>
          <a:r>
            <a:rPr lang="ru-RU" dirty="0" err="1" smtClean="0"/>
            <a:t>Жилинский</a:t>
          </a:r>
          <a:r>
            <a:rPr lang="ru-RU" dirty="0" smtClean="0"/>
            <a:t> Центр Досуга</a:t>
          </a:r>
          <a:endParaRPr lang="ru-RU" dirty="0"/>
        </a:p>
      </dgm:t>
    </dgm:pt>
    <dgm:pt modelId="{81E6F1D0-416B-4F29-92E0-EBDE230E9BF5}" type="parTrans" cxnId="{ED25CD56-2EE8-432A-BD70-589B47D3E535}">
      <dgm:prSet/>
      <dgm:spPr/>
      <dgm:t>
        <a:bodyPr/>
        <a:lstStyle/>
        <a:p>
          <a:endParaRPr lang="ru-RU"/>
        </a:p>
      </dgm:t>
    </dgm:pt>
    <dgm:pt modelId="{28A277B2-12D3-4666-9C57-E2CBB234B344}" type="sibTrans" cxnId="{ED25CD56-2EE8-432A-BD70-589B47D3E535}">
      <dgm:prSet/>
      <dgm:spPr/>
      <dgm:t>
        <a:bodyPr/>
        <a:lstStyle/>
        <a:p>
          <a:endParaRPr lang="ru-RU" sz="1400"/>
        </a:p>
      </dgm:t>
    </dgm:pt>
    <dgm:pt modelId="{D78EC56F-8E7E-419B-9866-CDCAB84ECB60}">
      <dgm:prSet/>
      <dgm:spPr/>
      <dgm:t>
        <a:bodyPr/>
        <a:lstStyle/>
        <a:p>
          <a:r>
            <a:rPr lang="ru-RU" dirty="0" smtClean="0"/>
            <a:t>Шадейская библиотека</a:t>
          </a:r>
          <a:endParaRPr lang="ru-RU" dirty="0"/>
        </a:p>
      </dgm:t>
    </dgm:pt>
    <dgm:pt modelId="{6EF55F0D-2134-482E-A298-F6239A7268C8}" type="parTrans" cxnId="{AC0ABFD0-8930-41EC-80D0-4DB79D057ECE}">
      <dgm:prSet/>
      <dgm:spPr/>
      <dgm:t>
        <a:bodyPr/>
        <a:lstStyle/>
        <a:p>
          <a:endParaRPr lang="ru-RU"/>
        </a:p>
      </dgm:t>
    </dgm:pt>
    <dgm:pt modelId="{E50F3F9F-548F-4AAE-901F-C7A1EB80846C}" type="sibTrans" cxnId="{AC0ABFD0-8930-41EC-80D0-4DB79D057ECE}">
      <dgm:prSet/>
      <dgm:spPr/>
      <dgm:t>
        <a:bodyPr/>
        <a:lstStyle/>
        <a:p>
          <a:endParaRPr lang="ru-RU" sz="1400"/>
        </a:p>
      </dgm:t>
    </dgm:pt>
    <dgm:pt modelId="{5271D230-2576-44D3-825D-A6C753AD43B8}">
      <dgm:prSet/>
      <dgm:spPr/>
      <dgm:t>
        <a:bodyPr/>
        <a:lstStyle/>
        <a:p>
          <a:r>
            <a:rPr lang="ru-RU" dirty="0" smtClean="0"/>
            <a:t>Филиал: Жилинская библиотека </a:t>
          </a:r>
          <a:endParaRPr lang="ru-RU" dirty="0"/>
        </a:p>
      </dgm:t>
    </dgm:pt>
    <dgm:pt modelId="{F8DE64F5-FBCF-4960-97F5-6FBF1AFF486B}" type="parTrans" cxnId="{617B24AA-FB19-4328-95B3-0F74F5FD0A35}">
      <dgm:prSet/>
      <dgm:spPr/>
      <dgm:t>
        <a:bodyPr/>
        <a:lstStyle/>
        <a:p>
          <a:endParaRPr lang="ru-RU"/>
        </a:p>
      </dgm:t>
    </dgm:pt>
    <dgm:pt modelId="{21E0484A-95D6-41E8-8AAF-4901E34CCA2B}" type="sibTrans" cxnId="{617B24AA-FB19-4328-95B3-0F74F5FD0A35}">
      <dgm:prSet/>
      <dgm:spPr/>
      <dgm:t>
        <a:bodyPr/>
        <a:lstStyle/>
        <a:p>
          <a:endParaRPr lang="ru-RU"/>
        </a:p>
      </dgm:t>
    </dgm:pt>
    <dgm:pt modelId="{B66C6274-D52C-4448-A75D-864F8E3EAB52}" type="pres">
      <dgm:prSet presAssocID="{000076AF-584E-4984-A861-01880DE8EE1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9577F2-C75C-4E69-9350-627FDBAED271}" type="pres">
      <dgm:prSet presAssocID="{2E736D0B-113C-440D-B02C-7602BC9F14E4}" presName="centerShape" presStyleLbl="node0" presStyleIdx="0" presStyleCnt="1" custScaleX="110000" custScaleY="110000"/>
      <dgm:spPr/>
      <dgm:t>
        <a:bodyPr/>
        <a:lstStyle/>
        <a:p>
          <a:endParaRPr lang="ru-RU"/>
        </a:p>
      </dgm:t>
    </dgm:pt>
    <dgm:pt modelId="{7DB986D1-8013-47CB-8E3B-00A9E23CA010}" type="pres">
      <dgm:prSet presAssocID="{86010204-274F-4F8C-9A6B-509FC64100E7}" presName="node" presStyleLbl="node1" presStyleIdx="0" presStyleCnt="5" custScaleX="146410" custScaleY="146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0C37A-0EB9-4DAA-8AA5-13A531A70B08}" type="pres">
      <dgm:prSet presAssocID="{86010204-274F-4F8C-9A6B-509FC64100E7}" presName="dummy" presStyleCnt="0"/>
      <dgm:spPr/>
    </dgm:pt>
    <dgm:pt modelId="{48572ADD-A844-4CCC-8158-CE5DCCBCBCC9}" type="pres">
      <dgm:prSet presAssocID="{08FC0011-F7A9-4107-9936-275BA0E09EBE}" presName="sibTrans" presStyleLbl="sibTrans2D1" presStyleIdx="0" presStyleCnt="5" custLinFactNeighborX="7106" custLinFactNeighborY="-7270"/>
      <dgm:spPr/>
      <dgm:t>
        <a:bodyPr/>
        <a:lstStyle/>
        <a:p>
          <a:endParaRPr lang="ru-RU"/>
        </a:p>
      </dgm:t>
    </dgm:pt>
    <dgm:pt modelId="{79EC9266-F485-4818-8657-4A5A8B76C706}" type="pres">
      <dgm:prSet presAssocID="{53551F01-75C2-43D2-860B-033E17346AFF}" presName="node" presStyleLbl="node1" presStyleIdx="1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CE6F8-3D67-401C-A67B-EC69EDC2E0CF}" type="pres">
      <dgm:prSet presAssocID="{53551F01-75C2-43D2-860B-033E17346AFF}" presName="dummy" presStyleCnt="0"/>
      <dgm:spPr/>
    </dgm:pt>
    <dgm:pt modelId="{8AB4D177-9D3F-4299-A212-42A2052F46D1}" type="pres">
      <dgm:prSet presAssocID="{AD0C8F46-8BB2-44F2-9091-7A00A2BB8B97}" presName="sibTrans" presStyleLbl="sibTrans2D1" presStyleIdx="1" presStyleCnt="5" custLinFactNeighborX="5487" custLinFactNeighborY="-795"/>
      <dgm:spPr/>
      <dgm:t>
        <a:bodyPr/>
        <a:lstStyle/>
        <a:p>
          <a:endParaRPr lang="ru-RU"/>
        </a:p>
      </dgm:t>
    </dgm:pt>
    <dgm:pt modelId="{B479E5C9-C780-46A7-B47C-357572F99A5A}" type="pres">
      <dgm:prSet presAssocID="{DE585B57-CA9D-4425-B98C-151F4CF66CDE}" presName="node" presStyleLbl="node1" presStyleIdx="2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FC9A7-393A-40A7-B5E2-151DB4DA84F8}" type="pres">
      <dgm:prSet presAssocID="{DE585B57-CA9D-4425-B98C-151F4CF66CDE}" presName="dummy" presStyleCnt="0"/>
      <dgm:spPr/>
    </dgm:pt>
    <dgm:pt modelId="{3CE966C2-38F1-45BF-A62F-2CEE6C9FC601}" type="pres">
      <dgm:prSet presAssocID="{46E8A717-BD2A-4CE1-900E-DB10F0A8DDEE}" presName="sibTrans" presStyleLbl="sibTrans2D1" presStyleIdx="2" presStyleCnt="5" custLinFactNeighborX="631" custLinFactNeighborY="2442"/>
      <dgm:spPr/>
      <dgm:t>
        <a:bodyPr/>
        <a:lstStyle/>
        <a:p>
          <a:endParaRPr lang="ru-RU"/>
        </a:p>
      </dgm:t>
    </dgm:pt>
    <dgm:pt modelId="{913098D8-BCEB-4D7D-AC10-BFB943F75B28}" type="pres">
      <dgm:prSet presAssocID="{D78EC56F-8E7E-419B-9866-CDCAB84ECB60}" presName="node" presStyleLbl="node1" presStyleIdx="3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5E1F6-F718-4FEF-B102-AFA6181A1B12}" type="pres">
      <dgm:prSet presAssocID="{D78EC56F-8E7E-419B-9866-CDCAB84ECB60}" presName="dummy" presStyleCnt="0"/>
      <dgm:spPr/>
    </dgm:pt>
    <dgm:pt modelId="{B891B064-67CA-49EC-8D8B-4812E30374E5}" type="pres">
      <dgm:prSet presAssocID="{E50F3F9F-548F-4AAE-901F-C7A1EB80846C}" presName="sibTrans" presStyleLbl="sibTrans2D1" presStyleIdx="3" presStyleCnt="5" custLinFactNeighborX="-8284" custLinFactNeighborY="4089"/>
      <dgm:spPr/>
      <dgm:t>
        <a:bodyPr/>
        <a:lstStyle/>
        <a:p>
          <a:endParaRPr lang="ru-RU"/>
        </a:p>
      </dgm:t>
    </dgm:pt>
    <dgm:pt modelId="{CA9561EB-445A-40F3-99A9-E6BB3792E92F}" type="pres">
      <dgm:prSet presAssocID="{91F42D59-6285-4C62-A39C-BC331E66AA59}" presName="node" presStyleLbl="node1" presStyleIdx="4" presStyleCnt="5" custScaleX="133100" custScaleY="133100" custRadScaleRad="105426" custRadScaleInc="-33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D603F-4F3D-4A95-8738-79C1E3584A7B}" type="pres">
      <dgm:prSet presAssocID="{91F42D59-6285-4C62-A39C-BC331E66AA59}" presName="dummy" presStyleCnt="0"/>
      <dgm:spPr/>
    </dgm:pt>
    <dgm:pt modelId="{CDDFEBA5-6BE9-4A4F-82AD-14992004D368}" type="pres">
      <dgm:prSet presAssocID="{28A277B2-12D3-4666-9C57-E2CBB234B344}" presName="sibTrans" presStyleLbl="sibTrans2D1" presStyleIdx="4" presStyleCnt="5" custLinFactNeighborX="-11257" custLinFactNeighborY="-5578"/>
      <dgm:spPr/>
      <dgm:t>
        <a:bodyPr/>
        <a:lstStyle/>
        <a:p>
          <a:endParaRPr lang="ru-RU"/>
        </a:p>
      </dgm:t>
    </dgm:pt>
  </dgm:ptLst>
  <dgm:cxnLst>
    <dgm:cxn modelId="{A3455681-73F8-477B-B170-0AFE8D7CEFD2}" srcId="{2E736D0B-113C-440D-B02C-7602BC9F14E4}" destId="{86010204-274F-4F8C-9A6B-509FC64100E7}" srcOrd="0" destOrd="0" parTransId="{9715C97F-1418-499F-A542-18887EA52218}" sibTransId="{08FC0011-F7A9-4107-9936-275BA0E09EBE}"/>
    <dgm:cxn modelId="{75DF7F91-A0C7-4342-8A86-15E816659561}" type="presOf" srcId="{AD0C8F46-8BB2-44F2-9091-7A00A2BB8B97}" destId="{8AB4D177-9D3F-4299-A212-42A2052F46D1}" srcOrd="0" destOrd="0" presId="urn:microsoft.com/office/officeart/2005/8/layout/radial6"/>
    <dgm:cxn modelId="{460F1863-3AE3-4233-AAE7-099A34D6DE49}" type="presOf" srcId="{46E8A717-BD2A-4CE1-900E-DB10F0A8DDEE}" destId="{3CE966C2-38F1-45BF-A62F-2CEE6C9FC601}" srcOrd="0" destOrd="0" presId="urn:microsoft.com/office/officeart/2005/8/layout/radial6"/>
    <dgm:cxn modelId="{AC0ABFD0-8930-41EC-80D0-4DB79D057ECE}" srcId="{2E736D0B-113C-440D-B02C-7602BC9F14E4}" destId="{D78EC56F-8E7E-419B-9866-CDCAB84ECB60}" srcOrd="3" destOrd="0" parTransId="{6EF55F0D-2134-482E-A298-F6239A7268C8}" sibTransId="{E50F3F9F-548F-4AAE-901F-C7A1EB80846C}"/>
    <dgm:cxn modelId="{79A6B767-3D92-4AC1-BDC3-DDF23ABF2870}" type="presOf" srcId="{53551F01-75C2-43D2-860B-033E17346AFF}" destId="{79EC9266-F485-4818-8657-4A5A8B76C706}" srcOrd="0" destOrd="0" presId="urn:microsoft.com/office/officeart/2005/8/layout/radial6"/>
    <dgm:cxn modelId="{F1DFECC3-284E-41B4-911D-14349F1570C1}" type="presOf" srcId="{28A277B2-12D3-4666-9C57-E2CBB234B344}" destId="{CDDFEBA5-6BE9-4A4F-82AD-14992004D368}" srcOrd="0" destOrd="0" presId="urn:microsoft.com/office/officeart/2005/8/layout/radial6"/>
    <dgm:cxn modelId="{1CDD0C8B-9A4F-43FB-97C5-C6C582C20DC0}" type="presOf" srcId="{E50F3F9F-548F-4AAE-901F-C7A1EB80846C}" destId="{B891B064-67CA-49EC-8D8B-4812E30374E5}" srcOrd="0" destOrd="0" presId="urn:microsoft.com/office/officeart/2005/8/layout/radial6"/>
    <dgm:cxn modelId="{1D2B1B15-9EBE-4771-8FFC-65CB22296660}" type="presOf" srcId="{2E736D0B-113C-440D-B02C-7602BC9F14E4}" destId="{4F9577F2-C75C-4E69-9350-627FDBAED271}" srcOrd="0" destOrd="0" presId="urn:microsoft.com/office/officeart/2005/8/layout/radial6"/>
    <dgm:cxn modelId="{98F81484-331A-4419-A15A-B041193CA2D9}" type="presOf" srcId="{86010204-274F-4F8C-9A6B-509FC64100E7}" destId="{7DB986D1-8013-47CB-8E3B-00A9E23CA010}" srcOrd="0" destOrd="0" presId="urn:microsoft.com/office/officeart/2005/8/layout/radial6"/>
    <dgm:cxn modelId="{41E89B34-0813-4B74-B901-0218604C0B8E}" type="presOf" srcId="{5271D230-2576-44D3-825D-A6C753AD43B8}" destId="{913098D8-BCEB-4D7D-AC10-BFB943F75B28}" srcOrd="0" destOrd="1" presId="urn:microsoft.com/office/officeart/2005/8/layout/radial6"/>
    <dgm:cxn modelId="{F15D5078-8210-4AC7-80BF-EED58633AFEA}" type="presOf" srcId="{D78EC56F-8E7E-419B-9866-CDCAB84ECB60}" destId="{913098D8-BCEB-4D7D-AC10-BFB943F75B28}" srcOrd="0" destOrd="0" presId="urn:microsoft.com/office/officeart/2005/8/layout/radial6"/>
    <dgm:cxn modelId="{642DC168-9BE1-4CAD-8925-636DA29E797E}" type="presOf" srcId="{08FC0011-F7A9-4107-9936-275BA0E09EBE}" destId="{48572ADD-A844-4CCC-8158-CE5DCCBCBCC9}" srcOrd="0" destOrd="0" presId="urn:microsoft.com/office/officeart/2005/8/layout/radial6"/>
    <dgm:cxn modelId="{4FFCF011-0912-4B11-A783-3EDA4534D933}" srcId="{2E736D0B-113C-440D-B02C-7602BC9F14E4}" destId="{DE585B57-CA9D-4425-B98C-151F4CF66CDE}" srcOrd="2" destOrd="0" parTransId="{B3062391-920A-421E-AFC5-3077CA6974AA}" sibTransId="{46E8A717-BD2A-4CE1-900E-DB10F0A8DDEE}"/>
    <dgm:cxn modelId="{04446964-FE76-496E-BDDC-A17266C9464F}" srcId="{2E736D0B-113C-440D-B02C-7602BC9F14E4}" destId="{53551F01-75C2-43D2-860B-033E17346AFF}" srcOrd="1" destOrd="0" parTransId="{600B7899-165D-4680-8E59-7DEB3AE89628}" sibTransId="{AD0C8F46-8BB2-44F2-9091-7A00A2BB8B97}"/>
    <dgm:cxn modelId="{7D0C833F-C9CA-490B-816C-4CF9D2315C0A}" type="presOf" srcId="{91F42D59-6285-4C62-A39C-BC331E66AA59}" destId="{CA9561EB-445A-40F3-99A9-E6BB3792E92F}" srcOrd="0" destOrd="0" presId="urn:microsoft.com/office/officeart/2005/8/layout/radial6"/>
    <dgm:cxn modelId="{617B24AA-FB19-4328-95B3-0F74F5FD0A35}" srcId="{D78EC56F-8E7E-419B-9866-CDCAB84ECB60}" destId="{5271D230-2576-44D3-825D-A6C753AD43B8}" srcOrd="0" destOrd="0" parTransId="{F8DE64F5-FBCF-4960-97F5-6FBF1AFF486B}" sibTransId="{21E0484A-95D6-41E8-8AAF-4901E34CCA2B}"/>
    <dgm:cxn modelId="{ED25CD56-2EE8-432A-BD70-589B47D3E535}" srcId="{2E736D0B-113C-440D-B02C-7602BC9F14E4}" destId="{91F42D59-6285-4C62-A39C-BC331E66AA59}" srcOrd="4" destOrd="0" parTransId="{81E6F1D0-416B-4F29-92E0-EBDE230E9BF5}" sibTransId="{28A277B2-12D3-4666-9C57-E2CBB234B344}"/>
    <dgm:cxn modelId="{B354336D-2B2D-4E70-9967-F6A9864F5248}" srcId="{000076AF-584E-4984-A861-01880DE8EE19}" destId="{2E736D0B-113C-440D-B02C-7602BC9F14E4}" srcOrd="0" destOrd="0" parTransId="{134796D6-D689-47EC-AF1E-7B7529DFF1E7}" sibTransId="{84501EEB-3B43-4959-926B-B1163C3D447B}"/>
    <dgm:cxn modelId="{B92B0F2F-A9DC-4D5F-B7AA-3100942375B5}" type="presOf" srcId="{000076AF-584E-4984-A861-01880DE8EE19}" destId="{B66C6274-D52C-4448-A75D-864F8E3EAB52}" srcOrd="0" destOrd="0" presId="urn:microsoft.com/office/officeart/2005/8/layout/radial6"/>
    <dgm:cxn modelId="{B412BF07-1A77-4E61-BECA-357B5E185EEA}" type="presOf" srcId="{DE585B57-CA9D-4425-B98C-151F4CF66CDE}" destId="{B479E5C9-C780-46A7-B47C-357572F99A5A}" srcOrd="0" destOrd="0" presId="urn:microsoft.com/office/officeart/2005/8/layout/radial6"/>
    <dgm:cxn modelId="{DC89C285-1A7F-40CF-A8F0-1C0947E87944}" type="presParOf" srcId="{B66C6274-D52C-4448-A75D-864F8E3EAB52}" destId="{4F9577F2-C75C-4E69-9350-627FDBAED271}" srcOrd="0" destOrd="0" presId="urn:microsoft.com/office/officeart/2005/8/layout/radial6"/>
    <dgm:cxn modelId="{521A01BE-1067-421E-AE42-0995F3D041F2}" type="presParOf" srcId="{B66C6274-D52C-4448-A75D-864F8E3EAB52}" destId="{7DB986D1-8013-47CB-8E3B-00A9E23CA010}" srcOrd="1" destOrd="0" presId="urn:microsoft.com/office/officeart/2005/8/layout/radial6"/>
    <dgm:cxn modelId="{42DE102D-0C55-453F-923B-217F2820490E}" type="presParOf" srcId="{B66C6274-D52C-4448-A75D-864F8E3EAB52}" destId="{ECC0C37A-0EB9-4DAA-8AA5-13A531A70B08}" srcOrd="2" destOrd="0" presId="urn:microsoft.com/office/officeart/2005/8/layout/radial6"/>
    <dgm:cxn modelId="{DA45B081-AEBC-4A81-8BC7-139245CD5658}" type="presParOf" srcId="{B66C6274-D52C-4448-A75D-864F8E3EAB52}" destId="{48572ADD-A844-4CCC-8158-CE5DCCBCBCC9}" srcOrd="3" destOrd="0" presId="urn:microsoft.com/office/officeart/2005/8/layout/radial6"/>
    <dgm:cxn modelId="{0630EB60-D479-40DB-B17A-460540912372}" type="presParOf" srcId="{B66C6274-D52C-4448-A75D-864F8E3EAB52}" destId="{79EC9266-F485-4818-8657-4A5A8B76C706}" srcOrd="4" destOrd="0" presId="urn:microsoft.com/office/officeart/2005/8/layout/radial6"/>
    <dgm:cxn modelId="{7B08E9D8-3EA8-4FB4-A807-CBA5584A6C2E}" type="presParOf" srcId="{B66C6274-D52C-4448-A75D-864F8E3EAB52}" destId="{F14CE6F8-3D67-401C-A67B-EC69EDC2E0CF}" srcOrd="5" destOrd="0" presId="urn:microsoft.com/office/officeart/2005/8/layout/radial6"/>
    <dgm:cxn modelId="{88F8F4C5-7E5B-4C90-9A8C-AE7931647BE3}" type="presParOf" srcId="{B66C6274-D52C-4448-A75D-864F8E3EAB52}" destId="{8AB4D177-9D3F-4299-A212-42A2052F46D1}" srcOrd="6" destOrd="0" presId="urn:microsoft.com/office/officeart/2005/8/layout/radial6"/>
    <dgm:cxn modelId="{02C3571C-4291-4822-B1FF-8A5C161F82CA}" type="presParOf" srcId="{B66C6274-D52C-4448-A75D-864F8E3EAB52}" destId="{B479E5C9-C780-46A7-B47C-357572F99A5A}" srcOrd="7" destOrd="0" presId="urn:microsoft.com/office/officeart/2005/8/layout/radial6"/>
    <dgm:cxn modelId="{CF5D8CE7-6F92-43EF-A206-251289DFBF76}" type="presParOf" srcId="{B66C6274-D52C-4448-A75D-864F8E3EAB52}" destId="{240FC9A7-393A-40A7-B5E2-151DB4DA84F8}" srcOrd="8" destOrd="0" presId="urn:microsoft.com/office/officeart/2005/8/layout/radial6"/>
    <dgm:cxn modelId="{2B34E9EA-3C55-4CF1-BD92-DA2DA9FBC7D5}" type="presParOf" srcId="{B66C6274-D52C-4448-A75D-864F8E3EAB52}" destId="{3CE966C2-38F1-45BF-A62F-2CEE6C9FC601}" srcOrd="9" destOrd="0" presId="urn:microsoft.com/office/officeart/2005/8/layout/radial6"/>
    <dgm:cxn modelId="{CC893545-6CA8-461F-B4EE-F1E7F8927795}" type="presParOf" srcId="{B66C6274-D52C-4448-A75D-864F8E3EAB52}" destId="{913098D8-BCEB-4D7D-AC10-BFB943F75B28}" srcOrd="10" destOrd="0" presId="urn:microsoft.com/office/officeart/2005/8/layout/radial6"/>
    <dgm:cxn modelId="{BAA25D97-0A4E-4A40-8415-6314DE2EA633}" type="presParOf" srcId="{B66C6274-D52C-4448-A75D-864F8E3EAB52}" destId="{9425E1F6-F718-4FEF-B102-AFA6181A1B12}" srcOrd="11" destOrd="0" presId="urn:microsoft.com/office/officeart/2005/8/layout/radial6"/>
    <dgm:cxn modelId="{D213AFF5-A51D-4414-BE02-3D7C6AFD4329}" type="presParOf" srcId="{B66C6274-D52C-4448-A75D-864F8E3EAB52}" destId="{B891B064-67CA-49EC-8D8B-4812E30374E5}" srcOrd="12" destOrd="0" presId="urn:microsoft.com/office/officeart/2005/8/layout/radial6"/>
    <dgm:cxn modelId="{0CB43A48-7E83-4379-BDAE-8401AD262468}" type="presParOf" srcId="{B66C6274-D52C-4448-A75D-864F8E3EAB52}" destId="{CA9561EB-445A-40F3-99A9-E6BB3792E92F}" srcOrd="13" destOrd="0" presId="urn:microsoft.com/office/officeart/2005/8/layout/radial6"/>
    <dgm:cxn modelId="{071064E3-18A2-43F8-9A40-5588099CF2BB}" type="presParOf" srcId="{B66C6274-D52C-4448-A75D-864F8E3EAB52}" destId="{749D603F-4F3D-4A95-8738-79C1E3584A7B}" srcOrd="14" destOrd="0" presId="urn:microsoft.com/office/officeart/2005/8/layout/radial6"/>
    <dgm:cxn modelId="{023760E6-12AC-4289-996B-BD24D72C7BCA}" type="presParOf" srcId="{B66C6274-D52C-4448-A75D-864F8E3EAB52}" destId="{CDDFEBA5-6BE9-4A4F-82AD-14992004D36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DFEBA5-6BE9-4A4F-82AD-14992004D368}">
      <dsp:nvSpPr>
        <dsp:cNvPr id="0" name=""/>
        <dsp:cNvSpPr/>
      </dsp:nvSpPr>
      <dsp:spPr>
        <a:xfrm>
          <a:off x="895253" y="565593"/>
          <a:ext cx="5214292" cy="5214292"/>
        </a:xfrm>
        <a:prstGeom prst="blockArc">
          <a:avLst>
            <a:gd name="adj1" fmla="val 11428615"/>
            <a:gd name="adj2" fmla="val 16388712"/>
            <a:gd name="adj3" fmla="val 4639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1B064-67CA-49EC-8D8B-4812E30374E5}">
      <dsp:nvSpPr>
        <dsp:cNvPr id="0" name=""/>
        <dsp:cNvSpPr/>
      </dsp:nvSpPr>
      <dsp:spPr>
        <a:xfrm>
          <a:off x="1064061" y="987632"/>
          <a:ext cx="5214292" cy="5214292"/>
        </a:xfrm>
        <a:prstGeom prst="blockArc">
          <a:avLst>
            <a:gd name="adj1" fmla="val 7354212"/>
            <a:gd name="adj2" fmla="val 11316330"/>
            <a:gd name="adj3" fmla="val 4639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966C2-38F1-45BF-A62F-2CEE6C9FC601}">
      <dsp:nvSpPr>
        <dsp:cNvPr id="0" name=""/>
        <dsp:cNvSpPr/>
      </dsp:nvSpPr>
      <dsp:spPr>
        <a:xfrm>
          <a:off x="1654856" y="987615"/>
          <a:ext cx="5214292" cy="5214292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4D177-9D3F-4299-A212-42A2052F46D1}">
      <dsp:nvSpPr>
        <dsp:cNvPr id="0" name=""/>
        <dsp:cNvSpPr/>
      </dsp:nvSpPr>
      <dsp:spPr>
        <a:xfrm>
          <a:off x="1908062" y="818829"/>
          <a:ext cx="5214292" cy="5214292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72ADD-A844-4CCC-8158-CE5DCCBCBCC9}">
      <dsp:nvSpPr>
        <dsp:cNvPr id="0" name=""/>
        <dsp:cNvSpPr/>
      </dsp:nvSpPr>
      <dsp:spPr>
        <a:xfrm>
          <a:off x="1992481" y="481203"/>
          <a:ext cx="5214292" cy="5214292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577F2-C75C-4E69-9350-627FDBAED271}">
      <dsp:nvSpPr>
        <dsp:cNvPr id="0" name=""/>
        <dsp:cNvSpPr/>
      </dsp:nvSpPr>
      <dsp:spPr>
        <a:xfrm>
          <a:off x="2909364" y="2147693"/>
          <a:ext cx="2639470" cy="26394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Шадейское</a:t>
          </a:r>
          <a:r>
            <a:rPr lang="ru-RU" sz="2000" kern="1200" dirty="0" smtClean="0"/>
            <a:t> поселение</a:t>
          </a:r>
          <a:endParaRPr lang="ru-RU" sz="2000" kern="1200" dirty="0"/>
        </a:p>
      </dsp:txBody>
      <dsp:txXfrm>
        <a:off x="2909364" y="2147693"/>
        <a:ext cx="2639470" cy="2639470"/>
      </dsp:txXfrm>
    </dsp:sp>
    <dsp:sp modelId="{7DB986D1-8013-47CB-8E3B-00A9E23CA010}">
      <dsp:nvSpPr>
        <dsp:cNvPr id="0" name=""/>
        <dsp:cNvSpPr/>
      </dsp:nvSpPr>
      <dsp:spPr>
        <a:xfrm>
          <a:off x="2999502" y="-308846"/>
          <a:ext cx="2459194" cy="24591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Администрация Шадейского сельского поселения</a:t>
          </a:r>
          <a:endParaRPr lang="ru-RU" sz="1600" b="1" kern="1200" dirty="0"/>
        </a:p>
      </dsp:txBody>
      <dsp:txXfrm>
        <a:off x="2999502" y="-308846"/>
        <a:ext cx="2459194" cy="2459194"/>
      </dsp:txXfrm>
    </dsp:sp>
    <dsp:sp modelId="{79EC9266-F485-4818-8657-4A5A8B76C706}">
      <dsp:nvSpPr>
        <dsp:cNvPr id="0" name=""/>
        <dsp:cNvSpPr/>
      </dsp:nvSpPr>
      <dsp:spPr>
        <a:xfrm>
          <a:off x="5533319" y="1562646"/>
          <a:ext cx="2235631" cy="2235631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Совет депутатов</a:t>
          </a:r>
          <a:endParaRPr lang="ru-RU" sz="2400" kern="1200" dirty="0"/>
        </a:p>
      </dsp:txBody>
      <dsp:txXfrm>
        <a:off x="5533319" y="1562646"/>
        <a:ext cx="2235631" cy="2235631"/>
      </dsp:txXfrm>
    </dsp:sp>
    <dsp:sp modelId="{B479E5C9-C780-46A7-B47C-357572F99A5A}">
      <dsp:nvSpPr>
        <dsp:cNvPr id="0" name=""/>
        <dsp:cNvSpPr/>
      </dsp:nvSpPr>
      <dsp:spPr>
        <a:xfrm>
          <a:off x="4608184" y="4409919"/>
          <a:ext cx="2235631" cy="2235631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Шадейский</a:t>
          </a:r>
          <a:r>
            <a:rPr lang="ru-RU" sz="1800" kern="1200" dirty="0" smtClean="0"/>
            <a:t> Центр Досуга</a:t>
          </a:r>
          <a:endParaRPr lang="ru-RU" sz="1800" kern="1200" dirty="0"/>
        </a:p>
      </dsp:txBody>
      <dsp:txXfrm>
        <a:off x="4608184" y="4409919"/>
        <a:ext cx="2235631" cy="2235631"/>
      </dsp:txXfrm>
    </dsp:sp>
    <dsp:sp modelId="{913098D8-BCEB-4D7D-AC10-BFB943F75B28}">
      <dsp:nvSpPr>
        <dsp:cNvPr id="0" name=""/>
        <dsp:cNvSpPr/>
      </dsp:nvSpPr>
      <dsp:spPr>
        <a:xfrm>
          <a:off x="1614384" y="4409919"/>
          <a:ext cx="2235631" cy="2235631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Шадейская библиотека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Филиал: Жилинская библиотека </a:t>
          </a:r>
          <a:endParaRPr lang="ru-RU" sz="1800" kern="1200" dirty="0"/>
        </a:p>
      </dsp:txBody>
      <dsp:txXfrm>
        <a:off x="1614384" y="4409919"/>
        <a:ext cx="2235631" cy="2235631"/>
      </dsp:txXfrm>
    </dsp:sp>
    <dsp:sp modelId="{CA9561EB-445A-40F3-99A9-E6BB3792E92F}">
      <dsp:nvSpPr>
        <dsp:cNvPr id="0" name=""/>
        <dsp:cNvSpPr/>
      </dsp:nvSpPr>
      <dsp:spPr>
        <a:xfrm>
          <a:off x="467336" y="1882690"/>
          <a:ext cx="2235631" cy="2235631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Жилинский</a:t>
          </a:r>
          <a:r>
            <a:rPr lang="ru-RU" sz="2300" kern="1200" dirty="0" smtClean="0"/>
            <a:t> Центр Досуга</a:t>
          </a:r>
          <a:endParaRPr lang="ru-RU" sz="2300" kern="1200" dirty="0"/>
        </a:p>
      </dsp:txBody>
      <dsp:txXfrm>
        <a:off x="467336" y="1882690"/>
        <a:ext cx="2235631" cy="2235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B6DC-4426-493E-AFBC-ADF38965401D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5674-1F52-4F72-A636-E1ADD87AA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FC1A-6AEC-4B08-B3BA-45B23489D545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941B-8494-44DC-A927-97C9CD6BA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698EE-D426-41A6-8047-2E0DE9487079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8E884-3A67-4E20-A5F7-07A0F22C9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0C0C-70E5-4A2C-859C-0A712517365B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04E2-A562-4B51-A330-72B21AF14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0135-D24B-4906-8248-8EDDC03452FD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E470-0521-45F3-A4F7-444EEBCAD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F183-6B94-482E-9B59-4875B0C5B6A9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36F6-24E7-4E88-A277-45D3DAF5B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6B97-3B2B-4B5C-844E-1317C3ECC28A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4BEDE-9493-41B5-AEE2-D3682E23D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743E-9F42-4ACB-9DB6-6EBA8D7433C8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3F3DA-F33F-483D-A2B2-ADD83F59C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BD4E-E976-4D39-88FA-411E934B77A9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1DD01-665B-4B2C-B544-20626BFF3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1DBDC-1F55-4DFB-B0FC-8A8F7E802D95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B451-9AEC-493C-B81B-C2EA1BA76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D62E1-9A3C-4D16-A6FC-BFD614F52909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3E47-EF32-4C62-B000-CAB9D8051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A40F-7D39-45FD-B74E-03E2203A98A1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5D23-467F-4591-8F5B-1B4761B50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5BE3B-1137-47CC-9F8F-E620A40BEE6F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A4F1-74A1-4008-B031-039B2610B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05C5C3-4358-42CD-B0B2-6C6AB57441FA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03BAE4-3E26-4769-BFDE-15E130EE9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3D048-40ED-46EE-BC45-85D6BC33C24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395536" y="2924944"/>
            <a:ext cx="82867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3200" dirty="0" smtClean="0">
              <a:latin typeface="Tahoma" pitchFamily="34" charset="0"/>
            </a:endParaRPr>
          </a:p>
          <a:p>
            <a:pPr algn="ctr"/>
            <a:endParaRPr lang="ru-RU" sz="3200" dirty="0" smtClean="0">
              <a:latin typeface="Tahoma" pitchFamily="34" charset="0"/>
            </a:endParaRPr>
          </a:p>
          <a:p>
            <a:pPr algn="ctr"/>
            <a:endParaRPr lang="ru-RU" sz="3200" dirty="0" smtClean="0">
              <a:latin typeface="Tahoma" pitchFamily="34" charset="0"/>
            </a:endParaRPr>
          </a:p>
          <a:p>
            <a:pPr algn="ctr"/>
            <a:endParaRPr lang="ru-RU" sz="3200" dirty="0" smtClean="0">
              <a:latin typeface="Tahoma" pitchFamily="34" charset="0"/>
            </a:endParaRPr>
          </a:p>
          <a:p>
            <a:pPr algn="ctr"/>
            <a:endParaRPr lang="ru-RU" sz="3200" dirty="0" smtClean="0">
              <a:latin typeface="Tahoma" pitchFamily="34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 результатах работы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администрации Шадейского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сельского поселения в 2012 году</a:t>
            </a:r>
          </a:p>
        </p:txBody>
      </p:sp>
      <p:pic>
        <p:nvPicPr>
          <p:cNvPr id="5" name="Picture 3" descr="C:\Users\User\Desktop\Всякая всячина на сайт\Строе\герб новый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214290"/>
            <a:ext cx="1944216" cy="22859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916238" y="260350"/>
            <a:ext cx="5781675" cy="7778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Администрация Шадейского сельского поселения в 2012 году</a:t>
            </a:r>
          </a:p>
        </p:txBody>
      </p:sp>
      <p:sp>
        <p:nvSpPr>
          <p:cNvPr id="28674" name="Содержимое 7"/>
          <p:cNvSpPr txBox="1">
            <a:spLocks/>
          </p:cNvSpPr>
          <p:nvPr/>
        </p:nvSpPr>
        <p:spPr bwMode="auto">
          <a:xfrm>
            <a:off x="609600" y="1268413"/>
            <a:ext cx="82296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2800" b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Выдано: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1058 справок;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127 доверенностей;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завещаний;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spcBef>
                <a:spcPts val="0"/>
              </a:spcBef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временное пользование по договору аренды населению предоставлено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земельных участка.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1800" b="1" dirty="0">
                <a:latin typeface="Calibri" pitchFamily="34" charset="0"/>
              </a:rPr>
              <a:t> 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357158" y="1142984"/>
            <a:ext cx="8472518" cy="5214974"/>
          </a:xfrm>
        </p:spPr>
        <p:txBody>
          <a:bodyPr/>
          <a:lstStyle/>
          <a:p>
            <a:pPr>
              <a:buNone/>
            </a:pPr>
            <a:endParaRPr lang="ru-RU" sz="800" dirty="0" smtClean="0"/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1676382" cy="10001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794"/>
              </a:avLst>
            </a:prstTxWarp>
          </a:bodyPr>
          <a:lstStyle/>
          <a:p>
            <a:pPr algn="ctr"/>
            <a:endParaRPr lang="ru-RU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624736" cy="108012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бюджета Шадейского сельского поселения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4456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395536" y="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2627784" y="188640"/>
            <a:ext cx="6059016" cy="79208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34" y="1071546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предприятия сферы ЖКХ Шадейского сельского поселения: 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ООО «Телец-Агро»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 забор воды из реки Бабка;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ООО «ЖЭК»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предоставляет услуги водоснабжения и водоотведения на территории пос. Шадейка и дер. Кокоры;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является управляющей организацией на многоквартирных домах расположенных по адресу: пос. Шадейка, ул. Заречная д. 1, ул. Заречная д. 2, ул. Заречная д. 3, ул. Заречная д. 4, ул. Заречная д. 5, ул. Заречная д. 6.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оказывает транспортные услуги по вывозу твердых бытовых отходов;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ТСЖ «Шадейское-1»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 с 01.02.2013 года содержание многоквартирных домов по адресу: пос. Шадейка, ул. Мира, д. 1, ул. Мира, д. 2, ул. Мира, д. 3, ул. Мира, д. 4, ул. Советская, д. 1;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МУП «Центральное»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-оказывает услуги по теплоснабжению и горячему водоснабжению населению и объектам социальной сферы в пос. Шадейка;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536" y="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88640"/>
            <a:ext cx="6192688" cy="93610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Перечень основных мероприятий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сфере ЖКХ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44"/>
          <p:cNvGraphicFramePr>
            <a:graphicFrameLocks/>
          </p:cNvGraphicFramePr>
          <p:nvPr/>
        </p:nvGraphicFramePr>
        <p:xfrm>
          <a:off x="357158" y="1357297"/>
          <a:ext cx="8572560" cy="4606149"/>
        </p:xfrm>
        <a:graphic>
          <a:graphicData uri="http://schemas.openxmlformats.org/drawingml/2006/table">
            <a:tbl>
              <a:tblPr/>
              <a:tblGrid>
                <a:gridCol w="6150651"/>
                <a:gridCol w="2421909"/>
              </a:tblGrid>
              <a:tr h="5269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в многоквартирных домах по ул. Заречная, д.5, ул. Мира, д. 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3,433,6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Текущий ремонт тепловых сетей и котельной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Текущий ремонт сетей водоснабжения и водоотведения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 инвентаризация объектов коммунального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Текущий ремонт очистных сооружений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4,064,200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536" y="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2555776" y="115888"/>
            <a:ext cx="6069112" cy="561975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Благоустройство</a:t>
            </a:r>
          </a:p>
        </p:txBody>
      </p:sp>
      <p:graphicFrame>
        <p:nvGraphicFramePr>
          <p:cNvPr id="45148" name="Group 9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96068"/>
        </p:xfrm>
        <a:graphic>
          <a:graphicData uri="http://schemas.openxmlformats.org/drawingml/2006/table">
            <a:tbl>
              <a:tblPr/>
              <a:tblGrid>
                <a:gridCol w="5903913"/>
                <a:gridCol w="2325687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Подбуртовка свалки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84,078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Отлов собак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дорог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уличного освещения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детской площадки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581,379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536" y="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994122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Участие в региональных социальных проектах, программах, в 2012 – 2013 году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18487" cy="44973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Приоритетный региональный проект «Благоустройство» :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уличное освещение с. Жилино, д. Пономаревка, д. Кокоры, д. Б. Шадейка;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 участка дорог в дер. Кокоры;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 участка дорог в дер. Ульяново;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краевой бюджет  508 400,00 руб.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бюджет поселения 69 502,72руб.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536" y="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683568" y="2924944"/>
            <a:ext cx="8136904" cy="3600400"/>
          </a:xfrm>
        </p:spPr>
        <p:txBody>
          <a:bodyPr/>
          <a:lstStyle/>
          <a:p>
            <a:pPr marL="0" indent="4572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Шадейское сельское поселение Кунгурского муниципального района Пермского края расположено в центральной части Кунгурского района.</a:t>
            </a:r>
          </a:p>
          <a:p>
            <a:pPr marL="0" indent="4572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Общая площадь поселения составляет 12 510 Га.</a:t>
            </a:r>
          </a:p>
          <a:p>
            <a:pPr marL="0" indent="4572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Административным центром является поселок Шадейка.</a:t>
            </a:r>
          </a:p>
          <a:p>
            <a:pPr marL="0" indent="457200" algn="just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Глава поселения Миллер В.В.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755576" y="188640"/>
            <a:ext cx="18002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паспорт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поселения</a:t>
            </a:r>
          </a:p>
        </p:txBody>
      </p:sp>
      <p:pic>
        <p:nvPicPr>
          <p:cNvPr id="4" name="Picture 2" descr="C:\Documents and Settings\342\Рабочий стол\14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45021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336704" cy="106613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Пожарная безопасность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за 2012 год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Личный состав добровольной пожарной охраны – 26 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Имеется пожарный автомобиль – АРС-14 (ЗИЛ -131).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Затраты на пожарную безопасность – 136,5 тыс.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пожаров - 2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погибших от пожара - 2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536" y="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561975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Комиссии, действующие при администрации Шадейского сельского поселения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395536" y="1196974"/>
            <a:ext cx="8291264" cy="5661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Комиссия по чрезвычайным ситуациям и обеспечение пожарной безопасности – 7 заседаний;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Общественная комиссия по делам несовершеннолетних и защите их прав – 6 заседаний;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Межведомственная комиссия по признанию жилого помещения непригодным для проживания и многоквартирного дома аварийным и подлежащим сносу или реконструкции – 2 заседания;</a:t>
            </a: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536" y="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332656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Администрация Шадейского сельского поселения в 2012 году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7"/>
          <p:cNvSpPr txBox="1">
            <a:spLocks/>
          </p:cNvSpPr>
          <p:nvPr/>
        </p:nvSpPr>
        <p:spPr bwMode="auto">
          <a:xfrm>
            <a:off x="467544" y="1700808"/>
            <a:ext cx="82296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Награждена  следующими дипломами: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4 место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итогам оценки по достижению наиболее результативных значений показателей социально – экономического развития за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 квартал 2012 года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3 место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итогам оценки по достижению наиболее результативных значений показателей социально – экономического развития за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9 месяцев 2012 года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1800" b="1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1800" b="1" dirty="0">
                <a:latin typeface="Calibri" pitchFamily="34" charset="0"/>
              </a:rPr>
              <a:t> </a:t>
            </a: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536" y="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188641"/>
            <a:ext cx="5828184" cy="1008111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Шадейского сельского поселения: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472608"/>
          </a:xfrm>
        </p:spPr>
        <p:txBody>
          <a:bodyPr/>
          <a:lstStyle/>
          <a:p>
            <a:pPr indent="457200"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 несанкционированных свалок в с. Жилино и пос. Шадейка (у очистных).</a:t>
            </a:r>
          </a:p>
          <a:p>
            <a:pPr indent="457200"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несанкционированные свалки мусор сбрасывается и днем и ночью. Свалка отходов, в местах не предназначенных для этого, уродует облик поселения, угрожает экологической обстановке и влияет на здоровье жителей.</a:t>
            </a:r>
          </a:p>
          <a:p>
            <a:pPr indent="457200"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Просим жителей поселения не оставаться равнодушными и прекратить сбрасывать отходы производства и потребления на не санкционируемых свалках.</a:t>
            </a:r>
          </a:p>
          <a:p>
            <a:pPr indent="457200"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некоторые налогоплательщики - граждане нашего поселения иногда не уплачивают в положенный срок налоги. В связи с этим у них возникает недоимка по налогам. </a:t>
            </a:r>
          </a:p>
          <a:p>
            <a:pPr indent="457200"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сегодняшний день недоимка по налогам в бюджет Шадейского сельского поселения составляет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538 375,65 (пятьсот тридцать восемь тысяч триста семьдесят пять) рублей 65 копеек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Просим тех кто имеет задолженность по налогам и сборам заплатить налоги.</a:t>
            </a:r>
          </a:p>
          <a:p>
            <a:pPr indent="457200" algn="just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536" y="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777875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Перспективы развития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Шадейского сельского поселения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2013 год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Инвестиционные проекты;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Благоустройство;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ЖКХ;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536" y="188640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3343275" y="2414588"/>
            <a:ext cx="2457450" cy="2028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</a:t>
            </a:r>
          </a:p>
          <a:p>
            <a:pPr algn="ctr"/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010" name="Group 170"/>
          <p:cNvGraphicFramePr>
            <a:graphicFrameLocks noGrp="1"/>
          </p:cNvGraphicFramePr>
          <p:nvPr>
            <p:ph/>
          </p:nvPr>
        </p:nvGraphicFramePr>
        <p:xfrm>
          <a:off x="468313" y="1268413"/>
          <a:ext cx="8229600" cy="5440680"/>
        </p:xfrm>
        <a:graphic>
          <a:graphicData uri="http://schemas.openxmlformats.org/drawingml/2006/table">
            <a:tbl>
              <a:tblPr/>
              <a:tblGrid>
                <a:gridCol w="719137"/>
                <a:gridCol w="3395663"/>
                <a:gridCol w="2057400"/>
                <a:gridCol w="2057400"/>
              </a:tblGrid>
              <a:tr h="3270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>
                        <a:alpha val="1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Населенный пункт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>
                        <a:alpha val="1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жителей,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постоянного населения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хозяйств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пос. Шадейка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Большая Шадейка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Кокоры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Разепино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Ульяново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н.п. Шадейская Будка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село Жилино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Балалы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Березово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Блиново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Голубята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Камышево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Лудино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Масленники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дер.Понаморевка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Тураи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дер. Хохлово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4" name="Rectangle 172"/>
          <p:cNvSpPr>
            <a:spLocks noChangeArrowheads="1"/>
          </p:cNvSpPr>
          <p:nvPr/>
        </p:nvSpPr>
        <p:spPr bwMode="auto">
          <a:xfrm>
            <a:off x="2051050" y="188913"/>
            <a:ext cx="64817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территории поселения расположено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населенных пунктов</a:t>
            </a:r>
          </a:p>
        </p:txBody>
      </p:sp>
      <p:sp>
        <p:nvSpPr>
          <p:cNvPr id="18537" name="WordArt 105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18002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паспорт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2987675" y="260350"/>
            <a:ext cx="5699125" cy="633413"/>
          </a:xfrm>
        </p:spPr>
        <p:txBody>
          <a:bodyPr/>
          <a:lstStyle/>
          <a:p>
            <a:pPr eaLnBrk="1" hangingPunct="1"/>
            <a:r>
              <a:rPr lang="ru-RU" sz="3200" b="1" smtClean="0"/>
              <a:t>Демография 2012 год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539750" y="3573463"/>
            <a:ext cx="8280400" cy="2951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Население на  01.01.2013 г. составляет  –  2365 человек, в т.ч.: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 дошкольного возраста – 364 человека;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 от 7 до 18 лет –  479 человек;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Трудоспособное население - 1087  человек;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Население пенсионного возраста – 435 человек;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Число  хозяйств -  739.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539552" y="1484784"/>
            <a:ext cx="82819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Родилось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37 человек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Умерло –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 человека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Зарегистрировано браков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17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Расторгнуто браков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18002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паспорт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342\Рабочий стол\_44640499_soldiers_afp8_46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489654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11560" y="4437112"/>
            <a:ext cx="81734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Военнообязанных</a:t>
            </a:r>
            <a:r>
              <a:rPr lang="ru-RU" sz="2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544 человека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Призывников – 55 человек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Призвано в Российскую армию – 11 человек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Участников и инвалидов ВОВ – 3 человека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260648"/>
            <a:ext cx="54726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территории Шадейского сельского поселения: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            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18002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паспорт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поселения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260648"/>
          <a:ext cx="84582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188641"/>
            <a:ext cx="67687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балансе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Шадейского сельского поселения находится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пять муниципальных учреждений:</a:t>
            </a:r>
            <a:endParaRPr lang="ru-RU" sz="2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179512" y="188640"/>
            <a:ext cx="18002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паспорт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2339975" y="274638"/>
            <a:ext cx="6346825" cy="777875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Бюджетообразующие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предприятия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ООО «Телец-Агро»</a:t>
            </a:r>
          </a:p>
        </p:txBody>
      </p:sp>
      <p:pic>
        <p:nvPicPr>
          <p:cNvPr id="4" name="Picture 5" descr="C:\Documents and Settings\342\Рабочий стол\13070008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23669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342\Рабочий стол\агр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:\Documents and Settings\342\Рабочий стол\D6C0EACA650440E1B63C6487E0F1435C-5901_02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1910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10"/>
          <p:cNvSpPr>
            <a:spLocks noChangeArrowheads="1" noChangeShapeType="1" noTextEdit="1"/>
          </p:cNvSpPr>
          <p:nvPr/>
        </p:nvSpPr>
        <p:spPr bwMode="auto">
          <a:xfrm>
            <a:off x="179512" y="188640"/>
            <a:ext cx="18002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паспорт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поселения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4"/>
          <p:cNvSpPr>
            <a:spLocks noGrp="1"/>
          </p:cNvSpPr>
          <p:nvPr>
            <p:ph type="title"/>
          </p:nvPr>
        </p:nvSpPr>
        <p:spPr>
          <a:xfrm>
            <a:off x="2916238" y="260350"/>
            <a:ext cx="5781675" cy="77787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Совет депутатов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Шадейского сельского поселения</a:t>
            </a:r>
          </a:p>
        </p:txBody>
      </p:sp>
      <p:sp>
        <p:nvSpPr>
          <p:cNvPr id="27650" name="Содержимое 7"/>
          <p:cNvSpPr txBox="1">
            <a:spLocks/>
          </p:cNvSpPr>
          <p:nvPr/>
        </p:nvSpPr>
        <p:spPr bwMode="auto">
          <a:xfrm>
            <a:off x="1187624" y="1268412"/>
            <a:ext cx="7651576" cy="367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57200" algn="ctr">
              <a:spcBef>
                <a:spcPts val="0"/>
              </a:spcBef>
              <a:buFont typeface="Arial" charset="0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Советом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депутатов за 2012 год: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ctr">
              <a:spcBef>
                <a:spcPts val="0"/>
              </a:spcBef>
              <a:buFont typeface="Arial" charset="0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проведено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заседаний</a:t>
            </a:r>
          </a:p>
          <a:p>
            <a:pPr indent="457200" algn="ctr">
              <a:spcBef>
                <a:spcPts val="0"/>
              </a:spcBef>
              <a:buFont typeface="Arial" charset="0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принято решений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44</a:t>
            </a:r>
          </a:p>
          <a:p>
            <a:pPr indent="457200" algn="just">
              <a:spcBef>
                <a:spcPts val="0"/>
              </a:spcBef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вопросы заседаний совета депутатов: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 бюджете Шадейского сельского поселения на 2013 год и плановый период 2014-2015»;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«Об утверждении Единого реестра муниципальной собственности Шадейского сельского поселения на 2013 год»;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 дополнительном мерах поддержки социально-ориентированным общественным объединениям пожарной охраны и добровольным пожарным»;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 учреждении МУП «Центральное»;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ru-RU" sz="1600" b="1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1800" b="1" dirty="0">
              <a:latin typeface="Calibri" pitchFamily="34" charset="0"/>
            </a:endParaRPr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827584" y="4941167"/>
            <a:ext cx="734486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endParaRPr lang="ru-RU" sz="1800" b="1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27655" name="WordArt 7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19446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исполнение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полномочий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60648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Администрация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Шадейского сельского поселения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556793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Bef>
                <a:spcPts val="0"/>
              </a:spcBef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Администрацией Шадейского сельского поселения за 2012 год издано:</a:t>
            </a:r>
          </a:p>
          <a:p>
            <a:pPr indent="457200">
              <a:spcBef>
                <a:spcPts val="0"/>
              </a:spcBef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- 147 постановлений;</a:t>
            </a:r>
          </a:p>
          <a:p>
            <a:pPr indent="457200">
              <a:spcBef>
                <a:spcPts val="0"/>
              </a:spcBef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- 76 распоряжений;</a:t>
            </a:r>
          </a:p>
          <a:p>
            <a:pPr indent="457200" algn="just">
              <a:spcBef>
                <a:spcPts val="0"/>
              </a:spcBef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постановления администрации: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«Об утверждении плана мероприятий по противодействию терроризму на территории Шадейского сельского поселения» № 31 от 29.03.2012;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«Об организации водоснабжения п. Шадейка в период паводка» № 41 от 06.04.2012;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«Об утверждении целевой программы «Проведение капитального ремонта многоквартирных домов в Шадейском сельском поселении» № 48 от 04.05.2012;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«Об утверждении муниципальной целевой программы «Обеспечение первичных мер пожарной безопасности на территории Шадейского сельского поселения на 2013-2015 годы»» № 102 от 19.09.2012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 проведении открытого аукциона в электронной форме на право заключения муниципального контракта на строительство объекта: «Газопровод высокого давления и ПГБ для газоснабжения 6 жилых домов по ул. Заречная в п. Шадейка»» № 121 от 07.11.2012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1007</Words>
  <Application>Microsoft Office PowerPoint</Application>
  <PresentationFormat>Экран (4:3)</PresentationFormat>
  <Paragraphs>279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Демография 2012 год</vt:lpstr>
      <vt:lpstr>Слайд 5</vt:lpstr>
      <vt:lpstr>Слайд 6</vt:lpstr>
      <vt:lpstr>Бюджетообразующие предприятия</vt:lpstr>
      <vt:lpstr>Совет депутатов Шадейского сельского поселения</vt:lpstr>
      <vt:lpstr>Слайд 9</vt:lpstr>
      <vt:lpstr>Администрация Шадейского сельского поселения в 2012 году</vt:lpstr>
      <vt:lpstr>Слайд 11</vt:lpstr>
      <vt:lpstr>Слайд 12</vt:lpstr>
      <vt:lpstr>Слайд 13</vt:lpstr>
      <vt:lpstr>Слайд 14</vt:lpstr>
      <vt:lpstr>Расходы бюджета Шадейского сельского поселения</vt:lpstr>
      <vt:lpstr>Жилищно-коммунальное хозяйство</vt:lpstr>
      <vt:lpstr>Перечень основных мероприятий  в сфере ЖКХ</vt:lpstr>
      <vt:lpstr>Благоустройство</vt:lpstr>
      <vt:lpstr>Участие в региональных социальных проектах, программах, в 2012 – 2013 году</vt:lpstr>
      <vt:lpstr>Пожарная безопасность  за 2012 год</vt:lpstr>
      <vt:lpstr>Комиссии, действующие при администрации Шадейского сельского поселения</vt:lpstr>
      <vt:lpstr>Слайд 22</vt:lpstr>
      <vt:lpstr>Проблемы Шадейского сельского поселения:</vt:lpstr>
      <vt:lpstr>Перспективы развития Шадейского сельского поселения на 2013 год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Артем</cp:lastModifiedBy>
  <cp:revision>166</cp:revision>
  <dcterms:created xsi:type="dcterms:W3CDTF">2013-01-10T04:57:56Z</dcterms:created>
  <dcterms:modified xsi:type="dcterms:W3CDTF">2013-02-13T04:06:56Z</dcterms:modified>
</cp:coreProperties>
</file>